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7" r:id="rId1"/>
  </p:sldMasterIdLst>
  <p:notesMasterIdLst>
    <p:notesMasterId r:id="rId46"/>
  </p:notesMasterIdLst>
  <p:sldIdLst>
    <p:sldId id="256" r:id="rId2"/>
    <p:sldId id="258" r:id="rId3"/>
    <p:sldId id="276" r:id="rId4"/>
    <p:sldId id="350" r:id="rId5"/>
    <p:sldId id="269" r:id="rId6"/>
    <p:sldId id="351" r:id="rId7"/>
    <p:sldId id="352" r:id="rId8"/>
    <p:sldId id="271" r:id="rId9"/>
    <p:sldId id="272" r:id="rId10"/>
    <p:sldId id="263" r:id="rId11"/>
    <p:sldId id="274" r:id="rId12"/>
    <p:sldId id="259" r:id="rId13"/>
    <p:sldId id="260" r:id="rId14"/>
    <p:sldId id="264" r:id="rId15"/>
    <p:sldId id="277" r:id="rId16"/>
    <p:sldId id="265" r:id="rId17"/>
    <p:sldId id="266" r:id="rId18"/>
    <p:sldId id="267" r:id="rId19"/>
    <p:sldId id="278" r:id="rId20"/>
    <p:sldId id="318" r:id="rId21"/>
    <p:sldId id="323" r:id="rId22"/>
    <p:sldId id="355" r:id="rId23"/>
    <p:sldId id="336" r:id="rId24"/>
    <p:sldId id="335" r:id="rId25"/>
    <p:sldId id="339" r:id="rId26"/>
    <p:sldId id="340" r:id="rId27"/>
    <p:sldId id="319" r:id="rId28"/>
    <p:sldId id="333" r:id="rId29"/>
    <p:sldId id="331" r:id="rId30"/>
    <p:sldId id="341" r:id="rId31"/>
    <p:sldId id="338" r:id="rId32"/>
    <p:sldId id="342" r:id="rId33"/>
    <p:sldId id="345" r:id="rId34"/>
    <p:sldId id="324" r:id="rId35"/>
    <p:sldId id="346" r:id="rId36"/>
    <p:sldId id="349" r:id="rId37"/>
    <p:sldId id="310" r:id="rId38"/>
    <p:sldId id="347" r:id="rId39"/>
    <p:sldId id="309" r:id="rId40"/>
    <p:sldId id="312" r:id="rId41"/>
    <p:sldId id="311" r:id="rId42"/>
    <p:sldId id="348" r:id="rId43"/>
    <p:sldId id="313" r:id="rId44"/>
    <p:sldId id="257"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668"/>
    <p:restoredTop sz="82051"/>
  </p:normalViewPr>
  <p:slideViewPr>
    <p:cSldViewPr snapToGrid="0" snapToObjects="1">
      <p:cViewPr varScale="1">
        <p:scale>
          <a:sx n="100" d="100"/>
          <a:sy n="100" d="100"/>
        </p:scale>
        <p:origin x="51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6</a:t>
            </a:fld>
            <a:endParaRPr kumimoji="1" lang="zh-CN" altLang="en-US"/>
          </a:p>
        </p:txBody>
      </p:sp>
    </p:spTree>
    <p:extLst>
      <p:ext uri="{BB962C8B-B14F-4D97-AF65-F5344CB8AC3E}">
        <p14:creationId xmlns:p14="http://schemas.microsoft.com/office/powerpoint/2010/main" val="11938841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22</a:t>
            </a:fld>
            <a:endParaRPr kumimoji="1" lang="zh-CN" altLang="en-US"/>
          </a:p>
        </p:txBody>
      </p:sp>
    </p:spTree>
    <p:extLst>
      <p:ext uri="{BB962C8B-B14F-4D97-AF65-F5344CB8AC3E}">
        <p14:creationId xmlns:p14="http://schemas.microsoft.com/office/powerpoint/2010/main" val="1897907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27</a:t>
            </a:fld>
            <a:endParaRPr kumimoji="1" lang="zh-CN" altLang="en-US"/>
          </a:p>
        </p:txBody>
      </p:sp>
    </p:spTree>
    <p:extLst>
      <p:ext uri="{BB962C8B-B14F-4D97-AF65-F5344CB8AC3E}">
        <p14:creationId xmlns:p14="http://schemas.microsoft.com/office/powerpoint/2010/main" val="5246814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7</a:t>
            </a:fld>
            <a:endParaRPr kumimoji="1" lang="zh-CN" altLang="en-US"/>
          </a:p>
        </p:txBody>
      </p:sp>
    </p:spTree>
    <p:extLst>
      <p:ext uri="{BB962C8B-B14F-4D97-AF65-F5344CB8AC3E}">
        <p14:creationId xmlns:p14="http://schemas.microsoft.com/office/powerpoint/2010/main" val="37041506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t>37</a:t>
            </a:fld>
            <a:endParaRPr lang="zh-CN" altLang="en-US"/>
          </a:p>
        </p:txBody>
      </p:sp>
    </p:spTree>
    <p:extLst>
      <p:ext uri="{BB962C8B-B14F-4D97-AF65-F5344CB8AC3E}">
        <p14:creationId xmlns:p14="http://schemas.microsoft.com/office/powerpoint/2010/main" val="31155437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t>38</a:t>
            </a:fld>
            <a:endParaRPr lang="zh-CN" altLang="en-US"/>
          </a:p>
        </p:txBody>
      </p:sp>
    </p:spTree>
    <p:extLst>
      <p:ext uri="{BB962C8B-B14F-4D97-AF65-F5344CB8AC3E}">
        <p14:creationId xmlns:p14="http://schemas.microsoft.com/office/powerpoint/2010/main" val="35785218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t>39</a:t>
            </a:fld>
            <a:endParaRPr lang="zh-CN" altLang="en-US"/>
          </a:p>
        </p:txBody>
      </p:sp>
    </p:spTree>
    <p:extLst>
      <p:ext uri="{BB962C8B-B14F-4D97-AF65-F5344CB8AC3E}">
        <p14:creationId xmlns:p14="http://schemas.microsoft.com/office/powerpoint/2010/main" val="452026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t>40</a:t>
            </a:fld>
            <a:endParaRPr lang="zh-CN" altLang="en-US"/>
          </a:p>
        </p:txBody>
      </p:sp>
    </p:spTree>
    <p:extLst>
      <p:ext uri="{BB962C8B-B14F-4D97-AF65-F5344CB8AC3E}">
        <p14:creationId xmlns:p14="http://schemas.microsoft.com/office/powerpoint/2010/main" val="11027544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t>41</a:t>
            </a:fld>
            <a:endParaRPr lang="zh-CN" altLang="en-US"/>
          </a:p>
        </p:txBody>
      </p:sp>
    </p:spTree>
    <p:extLst>
      <p:ext uri="{BB962C8B-B14F-4D97-AF65-F5344CB8AC3E}">
        <p14:creationId xmlns:p14="http://schemas.microsoft.com/office/powerpoint/2010/main" val="31283316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t>42</a:t>
            </a:fld>
            <a:endParaRPr lang="zh-CN" altLang="en-US"/>
          </a:p>
        </p:txBody>
      </p:sp>
    </p:spTree>
    <p:extLst>
      <p:ext uri="{BB962C8B-B14F-4D97-AF65-F5344CB8AC3E}">
        <p14:creationId xmlns:p14="http://schemas.microsoft.com/office/powerpoint/2010/main" val="23032857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t>43</a:t>
            </a:fld>
            <a:endParaRPr lang="zh-CN" altLang="en-US"/>
          </a:p>
        </p:txBody>
      </p:sp>
    </p:spTree>
    <p:extLst>
      <p:ext uri="{BB962C8B-B14F-4D97-AF65-F5344CB8AC3E}">
        <p14:creationId xmlns:p14="http://schemas.microsoft.com/office/powerpoint/2010/main" val="3147636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8</a:t>
            </a:fld>
            <a:endParaRPr kumimoji="1" lang="zh-CN" altLang="en-US"/>
          </a:p>
        </p:txBody>
      </p:sp>
    </p:spTree>
    <p:extLst>
      <p:ext uri="{BB962C8B-B14F-4D97-AF65-F5344CB8AC3E}">
        <p14:creationId xmlns:p14="http://schemas.microsoft.com/office/powerpoint/2010/main" val="1654979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12</a:t>
            </a:fld>
            <a:endParaRPr kumimoji="1" lang="zh-CN" altLang="en-US"/>
          </a:p>
        </p:txBody>
      </p:sp>
    </p:spTree>
    <p:extLst>
      <p:ext uri="{BB962C8B-B14F-4D97-AF65-F5344CB8AC3E}">
        <p14:creationId xmlns:p14="http://schemas.microsoft.com/office/powerpoint/2010/main" val="3973255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13</a:t>
            </a:fld>
            <a:endParaRPr kumimoji="1" lang="zh-CN" altLang="en-US"/>
          </a:p>
        </p:txBody>
      </p:sp>
    </p:spTree>
    <p:extLst>
      <p:ext uri="{BB962C8B-B14F-4D97-AF65-F5344CB8AC3E}">
        <p14:creationId xmlns:p14="http://schemas.microsoft.com/office/powerpoint/2010/main" val="3100064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15</a:t>
            </a:fld>
            <a:endParaRPr kumimoji="1" lang="zh-CN" altLang="en-US"/>
          </a:p>
        </p:txBody>
      </p:sp>
    </p:spTree>
    <p:extLst>
      <p:ext uri="{BB962C8B-B14F-4D97-AF65-F5344CB8AC3E}">
        <p14:creationId xmlns:p14="http://schemas.microsoft.com/office/powerpoint/2010/main" val="34638607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16</a:t>
            </a:fld>
            <a:endParaRPr kumimoji="1" lang="zh-CN" altLang="en-US"/>
          </a:p>
        </p:txBody>
      </p:sp>
    </p:spTree>
    <p:extLst>
      <p:ext uri="{BB962C8B-B14F-4D97-AF65-F5344CB8AC3E}">
        <p14:creationId xmlns:p14="http://schemas.microsoft.com/office/powerpoint/2010/main" val="4221998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18</a:t>
            </a:fld>
            <a:endParaRPr kumimoji="1" lang="zh-CN" altLang="en-US"/>
          </a:p>
        </p:txBody>
      </p:sp>
    </p:spTree>
    <p:extLst>
      <p:ext uri="{BB962C8B-B14F-4D97-AF65-F5344CB8AC3E}">
        <p14:creationId xmlns:p14="http://schemas.microsoft.com/office/powerpoint/2010/main" val="2649811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89C13E7-9ED6-BF4B-A3DF-ABCDF9B9BF63}" type="slidenum">
              <a:rPr kumimoji="1" lang="zh-CN" altLang="en-US" smtClean="0"/>
              <a:t>21</a:t>
            </a:fld>
            <a:endParaRPr kumimoji="1" lang="zh-CN" altLang="en-US"/>
          </a:p>
        </p:txBody>
      </p:sp>
    </p:spTree>
    <p:extLst>
      <p:ext uri="{BB962C8B-B14F-4D97-AF65-F5344CB8AC3E}">
        <p14:creationId xmlns:p14="http://schemas.microsoft.com/office/powerpoint/2010/main" val="3546640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43403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编辑母版文本样式
第二级
第三级
第四级
第五级</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11/16/18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430944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zh-CN" altLang="en-US"/>
              <a:t>编辑母版文本样式
第二级
第三级
第四级
第五级</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11/16/18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075249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内容页_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srcRect t="15838" r="78197" b="16675"/>
          <a:stretch/>
        </p:blipFill>
        <p:spPr>
          <a:xfrm flipH="1">
            <a:off x="0" y="-12700"/>
            <a:ext cx="4189442" cy="6858000"/>
          </a:xfrm>
          <a:prstGeom prst="rect">
            <a:avLst/>
          </a:prstGeom>
        </p:spPr>
      </p:pic>
    </p:spTree>
    <p:extLst>
      <p:ext uri="{BB962C8B-B14F-4D97-AF65-F5344CB8AC3E}">
        <p14:creationId xmlns:p14="http://schemas.microsoft.com/office/powerpoint/2010/main" val="624946486"/>
      </p:ext>
    </p:extLst>
  </p:cSld>
  <p:clrMapOvr>
    <a:masterClrMapping/>
  </p:clrMapOvr>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内页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C057710-742C-40D8-8274-244181F055F3}" type="datetime1">
              <a:rPr lang="zh-CN" altLang="en-US" smtClean="0"/>
              <a:t>2018/11/16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326535226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46894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80860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
第二级
第三级
第四级
第五级</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
第二级
第三级
第四级
第五级</a:t>
            </a:r>
            <a:endParaRPr lang="en-US" dirty="0"/>
          </a:p>
        </p:txBody>
      </p:sp>
      <p:sp>
        <p:nvSpPr>
          <p:cNvPr id="8" name="Date Placeholder 7"/>
          <p:cNvSpPr>
            <a:spLocks noGrp="1"/>
          </p:cNvSpPr>
          <p:nvPr>
            <p:ph type="dt" sz="half" idx="10"/>
          </p:nvPr>
        </p:nvSpPr>
        <p:spPr/>
        <p:txBody>
          <a:bodyPr/>
          <a:lstStyle/>
          <a:p>
            <a:fld id="{48A87A34-81AB-432B-8DAE-1953F412C126}" type="datetimeFigureOut">
              <a:rPr lang="en-US" smtClean="0"/>
              <a:t>11/16/18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7640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
第二级
第三级
第四级
第五级</a:t>
            </a:r>
            <a:endParaRPr lang="en-US" dirty="0"/>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
第二级
第三级
第四级
第五级</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
第二级
第三级
第四级
第五级</a:t>
            </a:r>
            <a:endParaRPr lang="en-US" dirty="0"/>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
第二级
第三级
第四级
第五级</a:t>
            </a:r>
            <a:endParaRPr lang="en-US" dirty="0"/>
          </a:p>
        </p:txBody>
      </p:sp>
      <p:sp>
        <p:nvSpPr>
          <p:cNvPr id="2" name="Date Placeholder 1"/>
          <p:cNvSpPr>
            <a:spLocks noGrp="1"/>
          </p:cNvSpPr>
          <p:nvPr>
            <p:ph type="dt" sz="half" idx="10"/>
          </p:nvPr>
        </p:nvSpPr>
        <p:spPr/>
        <p:txBody>
          <a:bodyPr/>
          <a:lstStyle/>
          <a:p>
            <a:fld id="{48A87A34-81AB-432B-8DAE-1953F412C126}" type="datetimeFigureOut">
              <a:rPr lang="en-US" smtClean="0"/>
              <a:t>11/16/18</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33403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a:t>单击此处编辑母版标题样式</a:t>
            </a:r>
            <a:endParaRPr lang="en-US" dirty="0"/>
          </a:p>
        </p:txBody>
      </p:sp>
      <p:sp>
        <p:nvSpPr>
          <p:cNvPr id="2" name="Date Placeholder 1"/>
          <p:cNvSpPr>
            <a:spLocks noGrp="1"/>
          </p:cNvSpPr>
          <p:nvPr>
            <p:ph type="dt" sz="half" idx="10"/>
          </p:nvPr>
        </p:nvSpPr>
        <p:spPr/>
        <p:txBody>
          <a:bodyPr/>
          <a:lstStyle/>
          <a:p>
            <a:fld id="{48A87A34-81AB-432B-8DAE-1953F412C126}" type="datetimeFigureOut">
              <a:rPr lang="en-US" smtClean="0"/>
              <a:t>11/16/18</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37257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8A87A34-81AB-432B-8DAE-1953F412C126}" type="datetimeFigureOut">
              <a:rPr lang="en-US" smtClean="0"/>
              <a:t>11/16/18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77986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zh-CN" altLang="en-US"/>
              <a:t>单击此处编辑母版标题样式</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
第二级
第三级
第四级
第五级</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
第二级
第三级
第四级
第五级</a:t>
            </a:r>
            <a:endParaRPr lang="en-US" dirty="0"/>
          </a:p>
        </p:txBody>
      </p:sp>
      <p:sp>
        <p:nvSpPr>
          <p:cNvPr id="8" name="Date Placeholder 7"/>
          <p:cNvSpPr>
            <a:spLocks noGrp="1"/>
          </p:cNvSpPr>
          <p:nvPr>
            <p:ph type="dt" sz="half" idx="10"/>
          </p:nvPr>
        </p:nvSpPr>
        <p:spPr/>
        <p:txBody>
          <a:bodyPr/>
          <a:lstStyle/>
          <a:p>
            <a:fld id="{48A87A34-81AB-432B-8DAE-1953F412C126}" type="datetimeFigureOut">
              <a:rPr lang="en-US" smtClean="0"/>
              <a:t>11/16/18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70012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
第二级
第三级
第四级
第五级</a:t>
            </a:r>
            <a:endParaRPr lang="en-US" dirty="0"/>
          </a:p>
        </p:txBody>
      </p:sp>
      <p:sp>
        <p:nvSpPr>
          <p:cNvPr id="8" name="Date Placeholder 7"/>
          <p:cNvSpPr>
            <a:spLocks noGrp="1"/>
          </p:cNvSpPr>
          <p:nvPr>
            <p:ph type="dt" sz="half" idx="10"/>
          </p:nvPr>
        </p:nvSpPr>
        <p:spPr/>
        <p:txBody>
          <a:bodyPr/>
          <a:lstStyle/>
          <a:p>
            <a:fld id="{48A87A34-81AB-432B-8DAE-1953F412C126}" type="datetimeFigureOut">
              <a:rPr lang="en-US" smtClean="0"/>
              <a:pPr/>
              <a:t>11/16/18</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43094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zh-CN" altLang="en-US"/>
              <a:t>编辑母版文本样式
第二级
第三级
第四级
第五级</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48A87A34-81AB-432B-8DAE-1953F412C126}" type="datetimeFigureOut">
              <a:rPr lang="en-US" smtClean="0"/>
              <a:pPr/>
              <a:t>11/16/18</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12584566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C3D457-D899-AD44-8C14-CB9B88815B8E}"/>
              </a:ext>
            </a:extLst>
          </p:cNvPr>
          <p:cNvSpPr>
            <a:spLocks noGrp="1"/>
          </p:cNvSpPr>
          <p:nvPr>
            <p:ph type="ctrTitle"/>
          </p:nvPr>
        </p:nvSpPr>
        <p:spPr/>
        <p:txBody>
          <a:bodyPr>
            <a:normAutofit/>
          </a:bodyPr>
          <a:lstStyle/>
          <a:p>
            <a:r>
              <a:rPr lang="zh-CN" altLang="en-US" sz="6000" b="1" dirty="0">
                <a:latin typeface="Microsoft YaHei" panose="020B0503020204020204" pitchFamily="34" charset="-122"/>
                <a:ea typeface="Microsoft YaHei" panose="020B0503020204020204" pitchFamily="34" charset="-122"/>
              </a:rPr>
              <a:t>热点话题发现</a:t>
            </a:r>
            <a:r>
              <a:rPr lang="zh-CN" altLang="en-US" sz="6000" dirty="0">
                <a:latin typeface="Microsoft YaHei Light" panose="020B0502040204020203" pitchFamily="34" charset="-122"/>
                <a:ea typeface="Microsoft YaHei Light" panose="020B0502040204020203" pitchFamily="34" charset="-122"/>
              </a:rPr>
              <a:t> </a:t>
            </a:r>
            <a:r>
              <a:rPr lang="en-US" altLang="zh-CN" sz="6000" dirty="0">
                <a:latin typeface="Microsoft YaHei Light" panose="020B0502040204020203" pitchFamily="34" charset="-122"/>
                <a:ea typeface="Microsoft YaHei Light" panose="020B0502040204020203" pitchFamily="34" charset="-122"/>
              </a:rPr>
              <a:t>A</a:t>
            </a:r>
            <a:r>
              <a:rPr lang="zh-CN" altLang="en-US" sz="6000" dirty="0">
                <a:latin typeface="Microsoft YaHei Light" panose="020B0502040204020203" pitchFamily="34" charset="-122"/>
                <a:ea typeface="Microsoft YaHei Light" panose="020B0502040204020203" pitchFamily="34" charset="-122"/>
              </a:rPr>
              <a:t>组</a:t>
            </a:r>
          </a:p>
        </p:txBody>
      </p:sp>
      <p:sp>
        <p:nvSpPr>
          <p:cNvPr id="3" name="副标题 2">
            <a:extLst>
              <a:ext uri="{FF2B5EF4-FFF2-40B4-BE49-F238E27FC236}">
                <a16:creationId xmlns:a16="http://schemas.microsoft.com/office/drawing/2014/main" id="{1E910690-66AD-C64D-BC88-ED257E49521D}"/>
              </a:ext>
            </a:extLst>
          </p:cNvPr>
          <p:cNvSpPr>
            <a:spLocks noGrp="1"/>
          </p:cNvSpPr>
          <p:nvPr>
            <p:ph type="subTitle" idx="1"/>
          </p:nvPr>
        </p:nvSpPr>
        <p:spPr/>
        <p:txBody>
          <a:bodyPr>
            <a:normAutofit/>
          </a:bodyPr>
          <a:lstStyle/>
          <a:p>
            <a:r>
              <a:rPr lang="zh-CN" altLang="en-US" sz="2000" dirty="0">
                <a:latin typeface="Microsoft YaHei Light" panose="020B0502040204020203" pitchFamily="34" charset="-122"/>
                <a:ea typeface="Microsoft YaHei Light" panose="020B0502040204020203" pitchFamily="34" charset="-122"/>
              </a:rPr>
              <a:t>刘宏玉</a:t>
            </a:r>
            <a:r>
              <a:rPr lang="en-US" altLang="zh-CN" sz="2000" dirty="0">
                <a:latin typeface="Microsoft YaHei Light" panose="020B0502040204020203" pitchFamily="34" charset="-122"/>
                <a:ea typeface="Microsoft YaHei Light" panose="020B0502040204020203" pitchFamily="34" charset="-122"/>
              </a:rPr>
              <a:t>	</a:t>
            </a:r>
            <a:r>
              <a:rPr lang="zh-CN" altLang="en-US" sz="2000" dirty="0">
                <a:latin typeface="Microsoft YaHei Light" panose="020B0502040204020203" pitchFamily="34" charset="-122"/>
                <a:ea typeface="Microsoft YaHei Light" panose="020B0502040204020203" pitchFamily="34" charset="-122"/>
              </a:rPr>
              <a:t>刘子宇</a:t>
            </a:r>
            <a:r>
              <a:rPr lang="en-US" altLang="zh-CN" sz="2000" dirty="0">
                <a:latin typeface="Microsoft YaHei Light" panose="020B0502040204020203" pitchFamily="34" charset="-122"/>
                <a:ea typeface="Microsoft YaHei Light" panose="020B0502040204020203" pitchFamily="34" charset="-122"/>
              </a:rPr>
              <a:t>	</a:t>
            </a:r>
            <a:r>
              <a:rPr lang="zh-CN" altLang="en-US" sz="2000" dirty="0">
                <a:latin typeface="Microsoft YaHei Light" panose="020B0502040204020203" pitchFamily="34" charset="-122"/>
                <a:ea typeface="Microsoft YaHei Light" panose="020B0502040204020203" pitchFamily="34" charset="-122"/>
              </a:rPr>
              <a:t>姜庆鸿</a:t>
            </a:r>
            <a:r>
              <a:rPr lang="en-US" altLang="zh-CN" sz="2000" dirty="0">
                <a:latin typeface="Microsoft YaHei Light" panose="020B0502040204020203" pitchFamily="34" charset="-122"/>
                <a:ea typeface="Microsoft YaHei Light" panose="020B0502040204020203" pitchFamily="34" charset="-122"/>
              </a:rPr>
              <a:t>	</a:t>
            </a:r>
            <a:r>
              <a:rPr lang="zh-CN" altLang="en-US" sz="2000" dirty="0">
                <a:latin typeface="Microsoft YaHei Light" panose="020B0502040204020203" pitchFamily="34" charset="-122"/>
                <a:ea typeface="Microsoft YaHei Light" panose="020B0502040204020203" pitchFamily="34" charset="-122"/>
              </a:rPr>
              <a:t>张宗毓</a:t>
            </a:r>
          </a:p>
        </p:txBody>
      </p:sp>
    </p:spTree>
    <p:extLst>
      <p:ext uri="{BB962C8B-B14F-4D97-AF65-F5344CB8AC3E}">
        <p14:creationId xmlns:p14="http://schemas.microsoft.com/office/powerpoint/2010/main" val="186140983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E4470A-F427-344D-8B6F-E9E15624ADA9}"/>
              </a:ext>
            </a:extLst>
          </p:cNvPr>
          <p:cNvSpPr>
            <a:spLocks noGrp="1"/>
          </p:cNvSpPr>
          <p:nvPr>
            <p:ph type="title"/>
          </p:nvPr>
        </p:nvSpPr>
        <p:spPr/>
        <p:txBody>
          <a:bodyPr>
            <a:normAutofit/>
          </a:bodyPr>
          <a:lstStyle/>
          <a:p>
            <a:pPr algn="r"/>
            <a:r>
              <a:rPr kumimoji="1" lang="zh-CN" altLang="en-US" sz="5400" b="1" dirty="0">
                <a:latin typeface="Microsoft YaHei" panose="020B0503020204020204" pitchFamily="34" charset="-122"/>
                <a:ea typeface="Microsoft YaHei" panose="020B0503020204020204" pitchFamily="34" charset="-122"/>
              </a:rPr>
              <a:t>意义</a:t>
            </a:r>
          </a:p>
        </p:txBody>
      </p:sp>
      <p:sp>
        <p:nvSpPr>
          <p:cNvPr id="3" name="内容占位符 2"/>
          <p:cNvSpPr>
            <a:spLocks noGrp="1"/>
          </p:cNvSpPr>
          <p:nvPr>
            <p:ph idx="1"/>
          </p:nvPr>
        </p:nvSpPr>
        <p:spPr/>
        <p:txBody>
          <a:bodyPr>
            <a:normAutofit/>
          </a:bodyPr>
          <a:lstStyle/>
          <a:p>
            <a:pPr marL="0" indent="0">
              <a:lnSpc>
                <a:spcPct val="150000"/>
              </a:lnSpc>
              <a:buNone/>
            </a:pPr>
            <a:r>
              <a:rPr lang="zh-CN" altLang="zh-CN" dirty="0">
                <a:latin typeface="Microsoft YaHei Light" panose="020B0502040204020203" pitchFamily="34" charset="-122"/>
                <a:ea typeface="Microsoft YaHei Light" panose="020B0502040204020203" pitchFamily="34" charset="-122"/>
              </a:rPr>
              <a:t>热点话题可以一定程度上体现社会趋势。这种社会趋势可以揭示当前正在发生的相关事情。更能代表公众近期关注的问题，并对社会的发展产生更深远的影响。</a:t>
            </a:r>
            <a:endParaRPr lang="en-US" altLang="zh-CN" dirty="0"/>
          </a:p>
          <a:p>
            <a:pPr marL="0" indent="0" algn="r">
              <a:lnSpc>
                <a:spcPct val="150000"/>
              </a:lnSpc>
              <a:buNone/>
            </a:pPr>
            <a:r>
              <a:rPr lang="zh-CN" altLang="zh-CN" b="1" dirty="0">
                <a:latin typeface="Microsoft YaHei" panose="020B0503020204020204" pitchFamily="34" charset="-122"/>
                <a:ea typeface="Microsoft YaHei" panose="020B0503020204020204" pitchFamily="34" charset="-122"/>
              </a:rPr>
              <a:t>预测市场</a:t>
            </a:r>
            <a:endParaRPr lang="en-US" altLang="zh-CN" b="1" dirty="0">
              <a:latin typeface="Microsoft YaHei" panose="020B0503020204020204" pitchFamily="34" charset="-122"/>
              <a:ea typeface="Microsoft YaHei" panose="020B0503020204020204" pitchFamily="34" charset="-122"/>
            </a:endParaRPr>
          </a:p>
          <a:p>
            <a:pPr marL="0" indent="0" algn="r">
              <a:lnSpc>
                <a:spcPct val="150000"/>
              </a:lnSpc>
              <a:buNone/>
            </a:pPr>
            <a:r>
              <a:rPr lang="zh-CN" altLang="zh-CN" b="1" dirty="0">
                <a:latin typeface="Microsoft YaHei" panose="020B0503020204020204" pitchFamily="34" charset="-122"/>
                <a:ea typeface="Microsoft YaHei" panose="020B0503020204020204" pitchFamily="34" charset="-122"/>
                <a:cs typeface="Times New Roman" panose="02020603050405020304" pitchFamily="18" charset="0"/>
              </a:rPr>
              <a:t>感知特定区域</a:t>
            </a:r>
            <a:r>
              <a:rPr lang="zh-CN" altLang="en-US" b="1" dirty="0">
                <a:latin typeface="Microsoft YaHei" panose="020B0503020204020204" pitchFamily="34" charset="-122"/>
                <a:ea typeface="Microsoft YaHei" panose="020B0503020204020204" pitchFamily="34" charset="-122"/>
                <a:cs typeface="Times New Roman" panose="02020603050405020304" pitchFamily="18" charset="0"/>
              </a:rPr>
              <a:t>的情况</a:t>
            </a:r>
            <a:endParaRPr lang="en-US" altLang="zh-CN" b="1" dirty="0">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gn="r">
              <a:lnSpc>
                <a:spcPct val="150000"/>
              </a:lnSpc>
              <a:buNone/>
            </a:pPr>
            <a:r>
              <a:rPr lang="zh-CN" altLang="zh-CN" b="1" dirty="0">
                <a:latin typeface="Microsoft YaHei" panose="020B0503020204020204" pitchFamily="34" charset="-122"/>
                <a:ea typeface="Microsoft YaHei" panose="020B0503020204020204" pitchFamily="34" charset="-122"/>
              </a:rPr>
              <a:t>制定营销策略</a:t>
            </a:r>
            <a:endParaRPr lang="en-US" altLang="zh-CN" b="1" dirty="0">
              <a:latin typeface="Microsoft YaHei" panose="020B0503020204020204" pitchFamily="34" charset="-122"/>
              <a:ea typeface="Microsoft YaHei" panose="020B0503020204020204" pitchFamily="34" charset="-122"/>
            </a:endParaRPr>
          </a:p>
          <a:p>
            <a:pPr marL="0" indent="0" algn="r">
              <a:lnSpc>
                <a:spcPct val="150000"/>
              </a:lnSpc>
              <a:buNone/>
            </a:pPr>
            <a:r>
              <a:rPr lang="zh-CN" altLang="en-US" b="1" dirty="0">
                <a:latin typeface="Microsoft YaHei" panose="020B0503020204020204" pitchFamily="34" charset="-122"/>
                <a:ea typeface="Microsoft YaHei" panose="020B0503020204020204" pitchFamily="34" charset="-122"/>
              </a:rPr>
              <a:t>社区问答、聊天机器人</a:t>
            </a:r>
            <a:endParaRPr lang="en-US" altLang="zh-CN" b="1" dirty="0">
              <a:latin typeface="Microsoft YaHei" panose="020B0503020204020204" pitchFamily="34" charset="-122"/>
              <a:ea typeface="Microsoft YaHei" panose="020B0503020204020204" pitchFamily="34" charset="-122"/>
            </a:endParaRPr>
          </a:p>
          <a:p>
            <a:pPr marL="0" indent="0" algn="r">
              <a:lnSpc>
                <a:spcPct val="150000"/>
              </a:lnSpc>
              <a:buNone/>
            </a:pPr>
            <a:r>
              <a:rPr lang="zh-CN" altLang="en-US" b="1" dirty="0">
                <a:latin typeface="Microsoft YaHei" panose="020B0503020204020204" pitchFamily="34" charset="-122"/>
                <a:ea typeface="Microsoft YaHei" panose="020B0503020204020204" pitchFamily="34" charset="-122"/>
              </a:rPr>
              <a:t>吃瓜</a:t>
            </a:r>
          </a:p>
        </p:txBody>
      </p:sp>
    </p:spTree>
    <p:extLst>
      <p:ext uri="{BB962C8B-B14F-4D97-AF65-F5344CB8AC3E}">
        <p14:creationId xmlns:p14="http://schemas.microsoft.com/office/powerpoint/2010/main" val="374627474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9">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1">
            <a:extLst>
              <a:ext uri="{FF2B5EF4-FFF2-40B4-BE49-F238E27FC236}">
                <a16:creationId xmlns:a16="http://schemas.microsoft.com/office/drawing/2014/main" id="{18CADB29-8DC2-4A50-8BEC-5C30E8868F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13">
            <a:extLst>
              <a:ext uri="{FF2B5EF4-FFF2-40B4-BE49-F238E27FC236}">
                <a16:creationId xmlns:a16="http://schemas.microsoft.com/office/drawing/2014/main" id="{5DF1B43F-EA23-4B99-96C3-C17484DE3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6739466"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a:extLst>
              <a:ext uri="{FF2B5EF4-FFF2-40B4-BE49-F238E27FC236}">
                <a16:creationId xmlns:a16="http://schemas.microsoft.com/office/drawing/2014/main" id="{36D41156-27B7-A24C-9CDA-91B803F118A1}"/>
              </a:ext>
            </a:extLst>
          </p:cNvPr>
          <p:cNvSpPr>
            <a:spLocks noGrp="1"/>
          </p:cNvSpPr>
          <p:nvPr>
            <p:ph type="title"/>
          </p:nvPr>
        </p:nvSpPr>
        <p:spPr>
          <a:xfrm>
            <a:off x="1286929" y="1405466"/>
            <a:ext cx="4805489" cy="4047068"/>
          </a:xfrm>
        </p:spPr>
        <p:txBody>
          <a:bodyPr vert="horz" lIns="91440" tIns="45720" rIns="91440" bIns="45720" rtlCol="0" anchor="ctr">
            <a:normAutofit/>
          </a:bodyPr>
          <a:lstStyle/>
          <a:p>
            <a:pPr algn="r"/>
            <a:r>
              <a:rPr kumimoji="1" lang="zh-CN" altLang="en-US" sz="6000" b="1" dirty="0">
                <a:solidFill>
                  <a:srgbClr val="FFFFFF"/>
                </a:solidFill>
                <a:latin typeface="Microsoft YaHei" panose="020B0503020204020204" pitchFamily="34" charset="-122"/>
                <a:ea typeface="Microsoft YaHei" panose="020B0503020204020204" pitchFamily="34" charset="-122"/>
              </a:rPr>
              <a:t>任务划分</a:t>
            </a:r>
          </a:p>
        </p:txBody>
      </p:sp>
      <p:sp>
        <p:nvSpPr>
          <p:cNvPr id="3" name="文本占位符 2">
            <a:extLst>
              <a:ext uri="{FF2B5EF4-FFF2-40B4-BE49-F238E27FC236}">
                <a16:creationId xmlns:a16="http://schemas.microsoft.com/office/drawing/2014/main" id="{FABAEF9C-175A-3748-92D1-E659AF606573}"/>
              </a:ext>
            </a:extLst>
          </p:cNvPr>
          <p:cNvSpPr>
            <a:spLocks noGrp="1"/>
          </p:cNvSpPr>
          <p:nvPr>
            <p:ph type="body" idx="1"/>
          </p:nvPr>
        </p:nvSpPr>
        <p:spPr>
          <a:xfrm>
            <a:off x="6975836" y="890644"/>
            <a:ext cx="3011250" cy="5076712"/>
          </a:xfrm>
        </p:spPr>
        <p:txBody>
          <a:bodyPr vert="horz" lIns="91440" tIns="45720" rIns="91440" bIns="45720" rtlCol="0" anchor="ctr">
            <a:normAutofit/>
          </a:bodyPr>
          <a:lstStyle/>
          <a:p>
            <a:r>
              <a:rPr kumimoji="1" lang="zh-CN" altLang="en-US" sz="2000" dirty="0">
                <a:solidFill>
                  <a:schemeClr val="tx1">
                    <a:lumMod val="50000"/>
                    <a:lumOff val="50000"/>
                  </a:schemeClr>
                </a:solidFill>
                <a:latin typeface="Microsoft YaHei Light" panose="020B0502040204020203" pitchFamily="34" charset="-122"/>
                <a:ea typeface="Microsoft YaHei Light" panose="020B0502040204020203" pitchFamily="34" charset="-122"/>
              </a:rPr>
              <a:t>刘子宇</a:t>
            </a:r>
          </a:p>
        </p:txBody>
      </p:sp>
      <p:sp>
        <p:nvSpPr>
          <p:cNvPr id="22" name="Rectangle 15">
            <a:extLst>
              <a:ext uri="{FF2B5EF4-FFF2-40B4-BE49-F238E27FC236}">
                <a16:creationId xmlns:a16="http://schemas.microsoft.com/office/drawing/2014/main" id="{D5FD08BB-EB5C-48F5-95FD-3F539DDD4A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34135" y="761999"/>
            <a:ext cx="1561446"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539914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448DD2-B660-8E49-ADEF-B374305CEC6F}"/>
              </a:ext>
            </a:extLst>
          </p:cNvPr>
          <p:cNvSpPr>
            <a:spLocks noGrp="1"/>
          </p:cNvSpPr>
          <p:nvPr>
            <p:ph type="title"/>
          </p:nvPr>
        </p:nvSpPr>
        <p:spPr/>
        <p:txBody>
          <a:bodyPr>
            <a:normAutofit/>
          </a:bodyPr>
          <a:lstStyle/>
          <a:p>
            <a:pPr algn="r"/>
            <a:r>
              <a:rPr kumimoji="1" lang="zh-CN" altLang="en-US" sz="5400" b="1" dirty="0"/>
              <a:t>任务划分</a:t>
            </a:r>
          </a:p>
        </p:txBody>
      </p:sp>
      <p:sp>
        <p:nvSpPr>
          <p:cNvPr id="3" name="内容占位符 2">
            <a:extLst>
              <a:ext uri="{FF2B5EF4-FFF2-40B4-BE49-F238E27FC236}">
                <a16:creationId xmlns:a16="http://schemas.microsoft.com/office/drawing/2014/main" id="{EF12ECE6-7C47-0243-BD88-6FCA85248933}"/>
              </a:ext>
            </a:extLst>
          </p:cNvPr>
          <p:cNvSpPr>
            <a:spLocks noGrp="1"/>
          </p:cNvSpPr>
          <p:nvPr>
            <p:ph idx="1"/>
          </p:nvPr>
        </p:nvSpPr>
        <p:spPr/>
        <p:txBody>
          <a:bodyPr>
            <a:normAutofit/>
          </a:bodyPr>
          <a:lstStyle/>
          <a:p>
            <a:pPr marL="0" indent="0">
              <a:lnSpc>
                <a:spcPct val="100000"/>
              </a:lnSpc>
              <a:buNone/>
            </a:pPr>
            <a:r>
              <a:rPr kumimoji="1" lang="en-US" altLang="zh-CN" sz="4000" b="1" dirty="0">
                <a:solidFill>
                  <a:schemeClr val="accent1"/>
                </a:solidFill>
                <a:latin typeface="Microsoft YaHei" panose="020B0503020204020204" pitchFamily="34" charset="-122"/>
                <a:ea typeface="Microsoft YaHei" panose="020B0503020204020204" pitchFamily="34" charset="-122"/>
              </a:rPr>
              <a:t>1</a:t>
            </a:r>
            <a:r>
              <a:rPr kumimoji="1" lang="zh-CN" altLang="en-US" sz="2400" dirty="0">
                <a:latin typeface="Microsoft YaHei Light" panose="020B0502040204020203" pitchFamily="34" charset="-122"/>
                <a:ea typeface="Microsoft YaHei Light" panose="020B0502040204020203" pitchFamily="34" charset="-122"/>
              </a:rPr>
              <a:t> 面向未知话题的检测任务</a:t>
            </a:r>
            <a:endParaRPr kumimoji="1" lang="en-US" altLang="zh-CN" sz="2400" dirty="0">
              <a:latin typeface="Microsoft YaHei Light" panose="020B0502040204020203" pitchFamily="34" charset="-122"/>
              <a:ea typeface="Microsoft YaHei Light" panose="020B0502040204020203" pitchFamily="34" charset="-122"/>
            </a:endParaRPr>
          </a:p>
          <a:p>
            <a:pPr marL="0" indent="0">
              <a:lnSpc>
                <a:spcPct val="100000"/>
              </a:lnSpc>
              <a:buNone/>
            </a:pPr>
            <a:r>
              <a:rPr kumimoji="1" lang="en-US" altLang="zh-CN" sz="4000" b="1" dirty="0">
                <a:solidFill>
                  <a:schemeClr val="accent1"/>
                </a:solidFill>
                <a:latin typeface="Microsoft YaHei" panose="020B0503020204020204" pitchFamily="34" charset="-122"/>
                <a:ea typeface="Microsoft YaHei" panose="020B0503020204020204" pitchFamily="34" charset="-122"/>
              </a:rPr>
              <a:t>2</a:t>
            </a:r>
            <a:r>
              <a:rPr kumimoji="1" lang="zh-CN" altLang="en-US" sz="2400" dirty="0">
                <a:latin typeface="Microsoft YaHei Light" panose="020B0502040204020203" pitchFamily="34" charset="-122"/>
                <a:ea typeface="Microsoft YaHei Light" panose="020B0502040204020203" pitchFamily="34" charset="-122"/>
              </a:rPr>
              <a:t> 面向已知话题的跟踪任务</a:t>
            </a:r>
            <a:endParaRPr kumimoji="1" lang="en-US" altLang="zh-CN" sz="2400" dirty="0">
              <a:latin typeface="Microsoft YaHei Light" panose="020B0502040204020203" pitchFamily="34" charset="-122"/>
              <a:ea typeface="Microsoft YaHei Light" panose="020B0502040204020203" pitchFamily="34" charset="-122"/>
            </a:endParaRPr>
          </a:p>
          <a:p>
            <a:pPr marL="0" indent="0">
              <a:lnSpc>
                <a:spcPct val="100000"/>
              </a:lnSpc>
              <a:buNone/>
            </a:pPr>
            <a:r>
              <a:rPr kumimoji="1" lang="en-US" altLang="zh-CN" sz="4000" b="1" dirty="0">
                <a:solidFill>
                  <a:schemeClr val="accent1"/>
                </a:solidFill>
                <a:latin typeface="Microsoft YaHei" panose="020B0503020204020204" pitchFamily="34" charset="-122"/>
                <a:ea typeface="Microsoft YaHei" panose="020B0503020204020204" pitchFamily="34" charset="-122"/>
              </a:rPr>
              <a:t>3</a:t>
            </a:r>
            <a:r>
              <a:rPr kumimoji="1" lang="zh-CN" altLang="en-US" sz="2400" dirty="0">
                <a:latin typeface="Microsoft YaHei Light" panose="020B0502040204020203" pitchFamily="34" charset="-122"/>
                <a:ea typeface="Microsoft YaHei Light" panose="020B0502040204020203" pitchFamily="34" charset="-122"/>
              </a:rPr>
              <a:t> 面向新闻报道的切分任务</a:t>
            </a:r>
            <a:endParaRPr kumimoji="1" lang="en-US" altLang="zh-CN" sz="2400" dirty="0">
              <a:latin typeface="Microsoft YaHei Light" panose="020B0502040204020203" pitchFamily="34" charset="-122"/>
              <a:ea typeface="Microsoft YaHei Light" panose="020B0502040204020203" pitchFamily="34" charset="-122"/>
            </a:endParaRPr>
          </a:p>
          <a:p>
            <a:pPr marL="0" indent="0">
              <a:lnSpc>
                <a:spcPct val="100000"/>
              </a:lnSpc>
              <a:buNone/>
            </a:pPr>
            <a:r>
              <a:rPr kumimoji="1" lang="en-US" altLang="zh-CN" sz="4000" b="1" dirty="0">
                <a:solidFill>
                  <a:schemeClr val="accent1"/>
                </a:solidFill>
                <a:latin typeface="Microsoft YaHei" panose="020B0503020204020204" pitchFamily="34" charset="-122"/>
                <a:ea typeface="Microsoft YaHei" panose="020B0503020204020204" pitchFamily="34" charset="-122"/>
              </a:rPr>
              <a:t>4</a:t>
            </a:r>
            <a:r>
              <a:rPr kumimoji="1" lang="zh-CN" altLang="en-US" sz="2400" dirty="0">
                <a:latin typeface="Microsoft YaHei Light" panose="020B0502040204020203" pitchFamily="34" charset="-122"/>
                <a:ea typeface="Microsoft YaHei Light" panose="020B0502040204020203" pitchFamily="34" charset="-122"/>
              </a:rPr>
              <a:t> 面向未知话题首次相关报道的检测任务</a:t>
            </a:r>
            <a:endParaRPr kumimoji="1" lang="en-US" altLang="zh-CN" sz="2400" dirty="0">
              <a:latin typeface="Microsoft YaHei Light" panose="020B0502040204020203" pitchFamily="34" charset="-122"/>
              <a:ea typeface="Microsoft YaHei Light" panose="020B0502040204020203" pitchFamily="34" charset="-122"/>
            </a:endParaRPr>
          </a:p>
          <a:p>
            <a:pPr marL="0" indent="0">
              <a:lnSpc>
                <a:spcPct val="100000"/>
              </a:lnSpc>
              <a:buNone/>
            </a:pPr>
            <a:r>
              <a:rPr kumimoji="1" lang="en-US" altLang="zh-CN" sz="4000" b="1" dirty="0">
                <a:solidFill>
                  <a:schemeClr val="accent1"/>
                </a:solidFill>
                <a:latin typeface="Microsoft YaHei" panose="020B0503020204020204" pitchFamily="34" charset="-122"/>
                <a:ea typeface="Microsoft YaHei" panose="020B0503020204020204" pitchFamily="34" charset="-122"/>
              </a:rPr>
              <a:t>5</a:t>
            </a:r>
            <a:r>
              <a:rPr kumimoji="1" lang="zh-CN" altLang="en-US" sz="2400" dirty="0">
                <a:latin typeface="Microsoft YaHei Light" panose="020B0502040204020203" pitchFamily="34" charset="-122"/>
                <a:ea typeface="Microsoft YaHei Light" panose="020B0502040204020203" pitchFamily="34" charset="-122"/>
              </a:rPr>
              <a:t> 新闻报道相关性检测任务</a:t>
            </a:r>
          </a:p>
        </p:txBody>
      </p:sp>
    </p:spTree>
    <p:extLst>
      <p:ext uri="{BB962C8B-B14F-4D97-AF65-F5344CB8AC3E}">
        <p14:creationId xmlns:p14="http://schemas.microsoft.com/office/powerpoint/2010/main" val="197010325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标题 1">
            <a:extLst>
              <a:ext uri="{FF2B5EF4-FFF2-40B4-BE49-F238E27FC236}">
                <a16:creationId xmlns:a16="http://schemas.microsoft.com/office/drawing/2014/main" id="{65DA8387-55D7-134E-A7F2-559680760C42}"/>
              </a:ext>
            </a:extLst>
          </p:cNvPr>
          <p:cNvSpPr>
            <a:spLocks noGrp="1"/>
          </p:cNvSpPr>
          <p:nvPr>
            <p:ph type="title"/>
          </p:nvPr>
        </p:nvSpPr>
        <p:spPr>
          <a:xfrm>
            <a:off x="1286023" y="1087374"/>
            <a:ext cx="9619953" cy="1000978"/>
          </a:xfrm>
        </p:spPr>
        <p:txBody>
          <a:bodyPr>
            <a:normAutofit/>
          </a:bodyPr>
          <a:lstStyle/>
          <a:p>
            <a:r>
              <a:rPr kumimoji="1" lang="zh-CN" altLang="en-US" sz="4800" b="1" dirty="0">
                <a:latin typeface="Microsoft YaHei" panose="020B0503020204020204" pitchFamily="34" charset="-122"/>
                <a:ea typeface="Microsoft YaHei" panose="020B0503020204020204" pitchFamily="34" charset="-122"/>
              </a:rPr>
              <a:t>面向未知话题的检测任务</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内容占位符 2">
            <a:extLst>
              <a:ext uri="{FF2B5EF4-FFF2-40B4-BE49-F238E27FC236}">
                <a16:creationId xmlns:a16="http://schemas.microsoft.com/office/drawing/2014/main" id="{2EE7392D-1F3F-934C-87C5-F73352DE90FB}"/>
              </a:ext>
            </a:extLst>
          </p:cNvPr>
          <p:cNvSpPr>
            <a:spLocks noGrp="1"/>
          </p:cNvSpPr>
          <p:nvPr>
            <p:ph idx="1"/>
          </p:nvPr>
        </p:nvSpPr>
        <p:spPr>
          <a:xfrm>
            <a:off x="1279019" y="2535446"/>
            <a:ext cx="9626957" cy="3554457"/>
          </a:xfrm>
          <a:noFill/>
        </p:spPr>
        <p:txBody>
          <a:bodyPr>
            <a:normAutofit/>
          </a:bodyPr>
          <a:lstStyle/>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话题检测的主要任务是检测和组织预先未知的话题</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特点：系统欠缺话题的先验知识</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方法：预先设计一个善于检测和识别所有话题的检测模型，并根据这一模型检测陆续到达的「报道流」，从中鉴别最新的话题；同时还需要根据已经识别到的话题，收集后续与其相关的报道。</a:t>
            </a:r>
          </a:p>
        </p:txBody>
      </p:sp>
    </p:spTree>
    <p:extLst>
      <p:ext uri="{BB962C8B-B14F-4D97-AF65-F5344CB8AC3E}">
        <p14:creationId xmlns:p14="http://schemas.microsoft.com/office/powerpoint/2010/main" val="46274280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标题 1">
            <a:extLst>
              <a:ext uri="{FF2B5EF4-FFF2-40B4-BE49-F238E27FC236}">
                <a16:creationId xmlns:a16="http://schemas.microsoft.com/office/drawing/2014/main" id="{65DA8387-55D7-134E-A7F2-559680760C42}"/>
              </a:ext>
            </a:extLst>
          </p:cNvPr>
          <p:cNvSpPr>
            <a:spLocks noGrp="1"/>
          </p:cNvSpPr>
          <p:nvPr>
            <p:ph type="title"/>
          </p:nvPr>
        </p:nvSpPr>
        <p:spPr>
          <a:xfrm>
            <a:off x="1286023" y="1087374"/>
            <a:ext cx="9619953" cy="1000978"/>
          </a:xfrm>
        </p:spPr>
        <p:txBody>
          <a:bodyPr>
            <a:normAutofit/>
          </a:bodyPr>
          <a:lstStyle/>
          <a:p>
            <a:r>
              <a:rPr kumimoji="1" lang="zh-CN" altLang="en-US" sz="4800" b="1" dirty="0">
                <a:latin typeface="Microsoft YaHei" panose="020B0503020204020204" pitchFamily="34" charset="-122"/>
                <a:ea typeface="Microsoft YaHei" panose="020B0503020204020204" pitchFamily="34" charset="-122"/>
              </a:rPr>
              <a:t>面向已知话题的跟踪任务</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内容占位符 2">
            <a:extLst>
              <a:ext uri="{FF2B5EF4-FFF2-40B4-BE49-F238E27FC236}">
                <a16:creationId xmlns:a16="http://schemas.microsoft.com/office/drawing/2014/main" id="{2EE7392D-1F3F-934C-87C5-F73352DE90FB}"/>
              </a:ext>
            </a:extLst>
          </p:cNvPr>
          <p:cNvSpPr>
            <a:spLocks noGrp="1"/>
          </p:cNvSpPr>
          <p:nvPr>
            <p:ph idx="1"/>
          </p:nvPr>
        </p:nvSpPr>
        <p:spPr>
          <a:xfrm>
            <a:off x="1279019" y="2535446"/>
            <a:ext cx="9626957" cy="3554457"/>
          </a:xfrm>
          <a:noFill/>
        </p:spPr>
        <p:txBody>
          <a:bodyPr>
            <a:normAutofit/>
          </a:bodyPr>
          <a:lstStyle/>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话题跟踪的主要任务是跟踪已知话题的后续报道。</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已知话题没有明确的描述，而是通过若干篇先验的相关报道隐含地给定。通常话题跟踪开始之前，为每一个待测话题提供若干篇相关报道对其进行描述。</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在此基础上，逐一判断后续数据流中每一篇报道与话题的相关性并收集相关报道，从而实现跟踪功能。</a:t>
            </a:r>
          </a:p>
        </p:txBody>
      </p:sp>
    </p:spTree>
    <p:extLst>
      <p:ext uri="{BB962C8B-B14F-4D97-AF65-F5344CB8AC3E}">
        <p14:creationId xmlns:p14="http://schemas.microsoft.com/office/powerpoint/2010/main" val="404070382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95230F-6BD7-4749-90C8-3B4715D60BFE}"/>
              </a:ext>
            </a:extLst>
          </p:cNvPr>
          <p:cNvSpPr>
            <a:spLocks noGrp="1"/>
          </p:cNvSpPr>
          <p:nvPr>
            <p:ph type="title"/>
          </p:nvPr>
        </p:nvSpPr>
        <p:spPr/>
        <p:txBody>
          <a:bodyPr>
            <a:normAutofit/>
          </a:bodyPr>
          <a:lstStyle/>
          <a:p>
            <a:pPr algn="r"/>
            <a:r>
              <a:rPr kumimoji="1" lang="zh-CN" altLang="en-US" sz="5400" dirty="0">
                <a:latin typeface="Microsoft YaHei Light" panose="020B0502040204020203" pitchFamily="34" charset="-122"/>
                <a:ea typeface="Microsoft YaHei Light" panose="020B0502040204020203" pitchFamily="34" charset="-122"/>
              </a:rPr>
              <a:t>话题</a:t>
            </a:r>
            <a:br>
              <a:rPr kumimoji="1" lang="en-US" altLang="zh-CN" sz="5400" b="1" dirty="0">
                <a:latin typeface="Microsoft YaHei" panose="020B0503020204020204" pitchFamily="34" charset="-122"/>
                <a:ea typeface="Microsoft YaHei" panose="020B0503020204020204" pitchFamily="34" charset="-122"/>
              </a:rPr>
            </a:br>
            <a:r>
              <a:rPr kumimoji="1" lang="zh-CN" altLang="en-US" sz="5400" b="1" dirty="0">
                <a:latin typeface="Microsoft YaHei" panose="020B0503020204020204" pitchFamily="34" charset="-122"/>
                <a:ea typeface="Microsoft YaHei" panose="020B0503020204020204" pitchFamily="34" charset="-122"/>
              </a:rPr>
              <a:t>检测</a:t>
            </a:r>
            <a:br>
              <a:rPr kumimoji="1" lang="en-US" altLang="zh-CN" sz="5400" b="1" dirty="0">
                <a:latin typeface="Microsoft YaHei" panose="020B0503020204020204" pitchFamily="34" charset="-122"/>
                <a:ea typeface="Microsoft YaHei" panose="020B0503020204020204" pitchFamily="34" charset="-122"/>
              </a:rPr>
            </a:br>
            <a:r>
              <a:rPr kumimoji="1" lang="en-US" altLang="zh-CN" sz="5400" dirty="0">
                <a:latin typeface="Microsoft YaHei Light" panose="020B0502040204020203" pitchFamily="34" charset="-122"/>
                <a:ea typeface="Microsoft YaHei Light" panose="020B0502040204020203" pitchFamily="34" charset="-122"/>
              </a:rPr>
              <a:t>+</a:t>
            </a:r>
            <a:br>
              <a:rPr kumimoji="1" lang="en-US" altLang="zh-CN" sz="5400" dirty="0">
                <a:latin typeface="Microsoft YaHei Light" panose="020B0502040204020203" pitchFamily="34" charset="-122"/>
                <a:ea typeface="Microsoft YaHei Light" panose="020B0502040204020203" pitchFamily="34" charset="-122"/>
              </a:rPr>
            </a:br>
            <a:r>
              <a:rPr kumimoji="1" lang="zh-CN" altLang="en-US" sz="5400" b="1" dirty="0">
                <a:latin typeface="Microsoft YaHei" panose="020B0503020204020204" pitchFamily="34" charset="-122"/>
                <a:ea typeface="Microsoft YaHei" panose="020B0503020204020204" pitchFamily="34" charset="-122"/>
              </a:rPr>
              <a:t>追踪</a:t>
            </a:r>
          </a:p>
        </p:txBody>
      </p:sp>
      <p:pic>
        <p:nvPicPr>
          <p:cNvPr id="4" name="图片 3" descr="图片包含 屏幕截图&#10;&#10;&#10;&#10;自动生成的说明">
            <a:extLst>
              <a:ext uri="{FF2B5EF4-FFF2-40B4-BE49-F238E27FC236}">
                <a16:creationId xmlns:a16="http://schemas.microsoft.com/office/drawing/2014/main" id="{8E9A1125-BD01-214B-8D6B-9C2A40064CE1}"/>
              </a:ext>
            </a:extLst>
          </p:cNvPr>
          <p:cNvPicPr>
            <a:picLocks noChangeAspect="1"/>
          </p:cNvPicPr>
          <p:nvPr/>
        </p:nvPicPr>
        <p:blipFill>
          <a:blip r:embed="rId3"/>
          <a:stretch>
            <a:fillRect/>
          </a:stretch>
        </p:blipFill>
        <p:spPr>
          <a:xfrm>
            <a:off x="9854559" y="-4572"/>
            <a:ext cx="2337441" cy="6858000"/>
          </a:xfrm>
          <a:prstGeom prst="rect">
            <a:avLst/>
          </a:prstGeom>
        </p:spPr>
      </p:pic>
      <p:pic>
        <p:nvPicPr>
          <p:cNvPr id="6" name="图片 5" descr="图片包含 屏幕截图&#10;&#10;&#10;&#10;自动生成的说明">
            <a:extLst>
              <a:ext uri="{FF2B5EF4-FFF2-40B4-BE49-F238E27FC236}">
                <a16:creationId xmlns:a16="http://schemas.microsoft.com/office/drawing/2014/main" id="{ED3A2B53-FC07-6942-8485-0E70A20425B3}"/>
              </a:ext>
            </a:extLst>
          </p:cNvPr>
          <p:cNvPicPr>
            <a:picLocks noChangeAspect="1"/>
          </p:cNvPicPr>
          <p:nvPr/>
        </p:nvPicPr>
        <p:blipFill>
          <a:blip r:embed="rId4"/>
          <a:stretch>
            <a:fillRect/>
          </a:stretch>
        </p:blipFill>
        <p:spPr>
          <a:xfrm>
            <a:off x="3517033" y="13716"/>
            <a:ext cx="3168763" cy="6858000"/>
          </a:xfrm>
          <a:prstGeom prst="rect">
            <a:avLst/>
          </a:prstGeom>
        </p:spPr>
      </p:pic>
      <p:pic>
        <p:nvPicPr>
          <p:cNvPr id="8" name="图片 7" descr="图片包含 屏幕截图&#10;&#10;&#10;&#10;自动生成的说明">
            <a:extLst>
              <a:ext uri="{FF2B5EF4-FFF2-40B4-BE49-F238E27FC236}">
                <a16:creationId xmlns:a16="http://schemas.microsoft.com/office/drawing/2014/main" id="{C3CE1C02-5D10-A046-A8B4-D45097A9BB3E}"/>
              </a:ext>
            </a:extLst>
          </p:cNvPr>
          <p:cNvPicPr>
            <a:picLocks noChangeAspect="1"/>
          </p:cNvPicPr>
          <p:nvPr/>
        </p:nvPicPr>
        <p:blipFill>
          <a:blip r:embed="rId5"/>
          <a:stretch>
            <a:fillRect/>
          </a:stretch>
        </p:blipFill>
        <p:spPr>
          <a:xfrm>
            <a:off x="6685796" y="4572"/>
            <a:ext cx="3168763" cy="6858000"/>
          </a:xfrm>
          <a:prstGeom prst="rect">
            <a:avLst/>
          </a:prstGeom>
        </p:spPr>
      </p:pic>
      <p:cxnSp>
        <p:nvCxnSpPr>
          <p:cNvPr id="10" name="直线箭头连接符 9">
            <a:extLst>
              <a:ext uri="{FF2B5EF4-FFF2-40B4-BE49-F238E27FC236}">
                <a16:creationId xmlns:a16="http://schemas.microsoft.com/office/drawing/2014/main" id="{04303A6F-58CF-CE43-9681-19C32066AA30}"/>
              </a:ext>
            </a:extLst>
          </p:cNvPr>
          <p:cNvCxnSpPr/>
          <p:nvPr/>
        </p:nvCxnSpPr>
        <p:spPr>
          <a:xfrm flipV="1">
            <a:off x="4967785" y="2647666"/>
            <a:ext cx="1842448" cy="1856095"/>
          </a:xfrm>
          <a:prstGeom prst="straightConnector1">
            <a:avLst/>
          </a:prstGeom>
          <a:ln w="76200">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直线箭头连接符 10">
            <a:extLst>
              <a:ext uri="{FF2B5EF4-FFF2-40B4-BE49-F238E27FC236}">
                <a16:creationId xmlns:a16="http://schemas.microsoft.com/office/drawing/2014/main" id="{E55AB64C-F4B2-AE4E-8193-89F926C5EA7A}"/>
              </a:ext>
            </a:extLst>
          </p:cNvPr>
          <p:cNvCxnSpPr>
            <a:cxnSpLocks/>
          </p:cNvCxnSpPr>
          <p:nvPr/>
        </p:nvCxnSpPr>
        <p:spPr>
          <a:xfrm flipV="1">
            <a:off x="7656394" y="2374710"/>
            <a:ext cx="2322602" cy="1296540"/>
          </a:xfrm>
          <a:prstGeom prst="straightConnector1">
            <a:avLst/>
          </a:prstGeom>
          <a:ln w="76200">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6E2B3AD7-9457-2F4F-8814-E9236C054733}"/>
              </a:ext>
            </a:extLst>
          </p:cNvPr>
          <p:cNvCxnSpPr>
            <a:cxnSpLocks/>
          </p:cNvCxnSpPr>
          <p:nvPr/>
        </p:nvCxnSpPr>
        <p:spPr>
          <a:xfrm>
            <a:off x="9353474" y="3665552"/>
            <a:ext cx="625522" cy="1064524"/>
          </a:xfrm>
          <a:prstGeom prst="straightConnector1">
            <a:avLst/>
          </a:prstGeom>
          <a:ln w="76200">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937625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5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25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25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down)">
                                      <p:cBhvr>
                                        <p:cTn id="22" dur="25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up)">
                                      <p:cBhvr>
                                        <p:cTn id="27" dur="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标题 1">
            <a:extLst>
              <a:ext uri="{FF2B5EF4-FFF2-40B4-BE49-F238E27FC236}">
                <a16:creationId xmlns:a16="http://schemas.microsoft.com/office/drawing/2014/main" id="{65DA8387-55D7-134E-A7F2-559680760C42}"/>
              </a:ext>
            </a:extLst>
          </p:cNvPr>
          <p:cNvSpPr>
            <a:spLocks noGrp="1"/>
          </p:cNvSpPr>
          <p:nvPr>
            <p:ph type="title"/>
          </p:nvPr>
        </p:nvSpPr>
        <p:spPr>
          <a:xfrm>
            <a:off x="1286023" y="1087374"/>
            <a:ext cx="9619953" cy="1000978"/>
          </a:xfrm>
        </p:spPr>
        <p:txBody>
          <a:bodyPr>
            <a:normAutofit/>
          </a:bodyPr>
          <a:lstStyle/>
          <a:p>
            <a:r>
              <a:rPr kumimoji="1" lang="zh-CN" altLang="en-US" sz="4800" b="1" dirty="0">
                <a:latin typeface="Microsoft YaHei" panose="020B0503020204020204" pitchFamily="34" charset="-122"/>
                <a:ea typeface="Microsoft YaHei" panose="020B0503020204020204" pitchFamily="34" charset="-122"/>
              </a:rPr>
              <a:t>面向新闻报道的切分任务</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内容占位符 2">
            <a:extLst>
              <a:ext uri="{FF2B5EF4-FFF2-40B4-BE49-F238E27FC236}">
                <a16:creationId xmlns:a16="http://schemas.microsoft.com/office/drawing/2014/main" id="{2EE7392D-1F3F-934C-87C5-F73352DE90FB}"/>
              </a:ext>
            </a:extLst>
          </p:cNvPr>
          <p:cNvSpPr>
            <a:spLocks noGrp="1"/>
          </p:cNvSpPr>
          <p:nvPr>
            <p:ph idx="1"/>
          </p:nvPr>
        </p:nvSpPr>
        <p:spPr>
          <a:xfrm>
            <a:off x="1279019" y="2535446"/>
            <a:ext cx="9626957" cy="3554457"/>
          </a:xfrm>
          <a:noFill/>
        </p:spPr>
        <p:txBody>
          <a:bodyPr>
            <a:normAutofit/>
          </a:bodyPr>
          <a:lstStyle/>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报道切分的主要任务是将原始数据流切分成具有完整结构和统一主题的报道。</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比如，一段新闻包括对股市行情、体育赛事和人物明星的分类报道，要求能够模拟人对新闻报道的识别，将这段新闻切分成不同话题的报道。</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报道切分面向的数据流可能是多媒体（传统的研究是针对新闻广播音频）</a:t>
            </a:r>
          </a:p>
        </p:txBody>
      </p:sp>
    </p:spTree>
    <p:extLst>
      <p:ext uri="{BB962C8B-B14F-4D97-AF65-F5344CB8AC3E}">
        <p14:creationId xmlns:p14="http://schemas.microsoft.com/office/powerpoint/2010/main" val="427147407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标题 1">
            <a:extLst>
              <a:ext uri="{FF2B5EF4-FFF2-40B4-BE49-F238E27FC236}">
                <a16:creationId xmlns:a16="http://schemas.microsoft.com/office/drawing/2014/main" id="{65DA8387-55D7-134E-A7F2-559680760C42}"/>
              </a:ext>
            </a:extLst>
          </p:cNvPr>
          <p:cNvSpPr>
            <a:spLocks noGrp="1"/>
          </p:cNvSpPr>
          <p:nvPr>
            <p:ph type="title"/>
          </p:nvPr>
        </p:nvSpPr>
        <p:spPr>
          <a:xfrm>
            <a:off x="1286023" y="1087374"/>
            <a:ext cx="9619953" cy="1000978"/>
          </a:xfrm>
        </p:spPr>
        <p:txBody>
          <a:bodyPr>
            <a:normAutofit fontScale="90000"/>
          </a:bodyPr>
          <a:lstStyle/>
          <a:p>
            <a:r>
              <a:rPr kumimoji="1" lang="zh-CN" altLang="en-US" sz="4800" b="1" dirty="0">
                <a:latin typeface="Microsoft YaHei" panose="020B0503020204020204" pitchFamily="34" charset="-122"/>
                <a:ea typeface="Microsoft YaHei" panose="020B0503020204020204" pitchFamily="34" charset="-122"/>
              </a:rPr>
              <a:t>面向未知话题首次相关报道的检测任务</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内容占位符 2">
            <a:extLst>
              <a:ext uri="{FF2B5EF4-FFF2-40B4-BE49-F238E27FC236}">
                <a16:creationId xmlns:a16="http://schemas.microsoft.com/office/drawing/2014/main" id="{2EE7392D-1F3F-934C-87C5-F73352DE90FB}"/>
              </a:ext>
            </a:extLst>
          </p:cNvPr>
          <p:cNvSpPr>
            <a:spLocks noGrp="1"/>
          </p:cNvSpPr>
          <p:nvPr>
            <p:ph idx="1"/>
          </p:nvPr>
        </p:nvSpPr>
        <p:spPr>
          <a:xfrm>
            <a:off x="1279019" y="2535446"/>
            <a:ext cx="9626957" cy="3554457"/>
          </a:xfrm>
          <a:noFill/>
        </p:spPr>
        <p:txBody>
          <a:bodyPr>
            <a:normAutofit/>
          </a:bodyPr>
          <a:lstStyle/>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在话题检测任务中，最新话题的识别都要从检测出该话题的第一篇报道开始</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主要任务是从具有时间顺序的报道流中自动锁定未知话题出现的第一篇相关报道</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大体上，首次报道检测与话题检测面向的问题基本类似，但是前者输出的是一篇报道，而后者输出的是一类相关于某一话题的报道集合</a:t>
            </a:r>
          </a:p>
        </p:txBody>
      </p:sp>
    </p:spTree>
    <p:extLst>
      <p:ext uri="{BB962C8B-B14F-4D97-AF65-F5344CB8AC3E}">
        <p14:creationId xmlns:p14="http://schemas.microsoft.com/office/powerpoint/2010/main" val="400163236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标题 1">
            <a:extLst>
              <a:ext uri="{FF2B5EF4-FFF2-40B4-BE49-F238E27FC236}">
                <a16:creationId xmlns:a16="http://schemas.microsoft.com/office/drawing/2014/main" id="{65DA8387-55D7-134E-A7F2-559680760C42}"/>
              </a:ext>
            </a:extLst>
          </p:cNvPr>
          <p:cNvSpPr>
            <a:spLocks noGrp="1"/>
          </p:cNvSpPr>
          <p:nvPr>
            <p:ph type="title"/>
          </p:nvPr>
        </p:nvSpPr>
        <p:spPr>
          <a:xfrm>
            <a:off x="1286023" y="1087374"/>
            <a:ext cx="9619953" cy="1000978"/>
          </a:xfrm>
        </p:spPr>
        <p:txBody>
          <a:bodyPr>
            <a:normAutofit/>
          </a:bodyPr>
          <a:lstStyle/>
          <a:p>
            <a:r>
              <a:rPr kumimoji="1" lang="zh-CN" altLang="en-US" sz="4800" b="1" dirty="0">
                <a:latin typeface="Microsoft YaHei" panose="020B0503020204020204" pitchFamily="34" charset="-122"/>
                <a:ea typeface="Microsoft YaHei" panose="020B0503020204020204" pitchFamily="34" charset="-122"/>
              </a:rPr>
              <a:t>新闻报道相关性检测任务</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内容占位符 2">
            <a:extLst>
              <a:ext uri="{FF2B5EF4-FFF2-40B4-BE49-F238E27FC236}">
                <a16:creationId xmlns:a16="http://schemas.microsoft.com/office/drawing/2014/main" id="{2EE7392D-1F3F-934C-87C5-F73352DE90FB}"/>
              </a:ext>
            </a:extLst>
          </p:cNvPr>
          <p:cNvSpPr>
            <a:spLocks noGrp="1"/>
          </p:cNvSpPr>
          <p:nvPr>
            <p:ph idx="1"/>
          </p:nvPr>
        </p:nvSpPr>
        <p:spPr>
          <a:xfrm>
            <a:off x="1279019" y="2535446"/>
            <a:ext cx="9626957" cy="3554457"/>
          </a:xfrm>
          <a:noFill/>
        </p:spPr>
        <p:txBody>
          <a:bodyPr>
            <a:normAutofit/>
          </a:bodyPr>
          <a:lstStyle/>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关联检测的主要任务是裁决两篇报道是否论述同一个话题</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必须预先设计不独立于特定报道对的检测模型，在没有明确话题作为参照的情况下，自主地分析报道论述的话题，并通过对比报道对的话题模型裁决其相关性。</a:t>
            </a:r>
            <a:endParaRPr kumimoji="1" lang="en-US" altLang="zh-CN" dirty="0">
              <a:solidFill>
                <a:srgbClr val="000000"/>
              </a:solidFill>
              <a:latin typeface="Microsoft YaHei Light" panose="020B0502040204020203" pitchFamily="34" charset="-122"/>
              <a:ea typeface="Microsoft YaHei Light" panose="020B0502040204020203" pitchFamily="34" charset="-122"/>
            </a:endParaRPr>
          </a:p>
          <a:p>
            <a:pPr marL="0" indent="0">
              <a:lnSpc>
                <a:spcPct val="150000"/>
              </a:lnSpc>
              <a:buNone/>
            </a:pPr>
            <a:r>
              <a:rPr kumimoji="1" lang="zh-CN" altLang="en-US" dirty="0">
                <a:solidFill>
                  <a:srgbClr val="000000"/>
                </a:solidFill>
                <a:latin typeface="Microsoft YaHei Light" panose="020B0502040204020203" pitchFamily="34" charset="-122"/>
                <a:ea typeface="Microsoft YaHei Light" panose="020B0502040204020203" pitchFamily="34" charset="-122"/>
              </a:rPr>
              <a:t>近年又有 </a:t>
            </a:r>
            <a:r>
              <a:rPr kumimoji="1" lang="zh-CN" altLang="en-US" b="1" dirty="0">
                <a:solidFill>
                  <a:srgbClr val="000000"/>
                </a:solidFill>
                <a:latin typeface="Microsoft YaHei" panose="020B0503020204020204" pitchFamily="34" charset="-122"/>
                <a:ea typeface="Microsoft YaHei" panose="020B0503020204020204" pitchFamily="34" charset="-122"/>
              </a:rPr>
              <a:t>自适应话题跟踪</a:t>
            </a:r>
            <a:r>
              <a:rPr kumimoji="1" lang="zh-CN" altLang="en-US" dirty="0">
                <a:solidFill>
                  <a:srgbClr val="000000"/>
                </a:solidFill>
                <a:latin typeface="Microsoft YaHei Light" panose="020B0502040204020203" pitchFamily="34" charset="-122"/>
                <a:ea typeface="Microsoft YaHei Light" panose="020B0502040204020203" pitchFamily="34" charset="-122"/>
              </a:rPr>
              <a:t>、</a:t>
            </a:r>
            <a:r>
              <a:rPr kumimoji="1" lang="zh-CN" altLang="en-US" b="1" dirty="0">
                <a:solidFill>
                  <a:srgbClr val="000000"/>
                </a:solidFill>
                <a:latin typeface="Microsoft YaHei" panose="020B0503020204020204" pitchFamily="34" charset="-122"/>
                <a:ea typeface="Microsoft YaHei" panose="020B0503020204020204" pitchFamily="34" charset="-122"/>
              </a:rPr>
              <a:t>层次话题检测 </a:t>
            </a:r>
            <a:r>
              <a:rPr kumimoji="1" lang="zh-CN" altLang="en-US" dirty="0">
                <a:solidFill>
                  <a:srgbClr val="000000"/>
                </a:solidFill>
                <a:latin typeface="Microsoft YaHei Light" panose="020B0502040204020203" pitchFamily="34" charset="-122"/>
                <a:ea typeface="Microsoft YaHei Light" panose="020B0502040204020203" pitchFamily="34" charset="-122"/>
              </a:rPr>
              <a:t>等概念被提出。</a:t>
            </a:r>
          </a:p>
        </p:txBody>
      </p:sp>
    </p:spTree>
    <p:extLst>
      <p:ext uri="{BB962C8B-B14F-4D97-AF65-F5344CB8AC3E}">
        <p14:creationId xmlns:p14="http://schemas.microsoft.com/office/powerpoint/2010/main" val="173511911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9">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1">
            <a:extLst>
              <a:ext uri="{FF2B5EF4-FFF2-40B4-BE49-F238E27FC236}">
                <a16:creationId xmlns:a16="http://schemas.microsoft.com/office/drawing/2014/main" id="{18CADB29-8DC2-4A50-8BEC-5C30E8868F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1" name="Rectangle 13">
            <a:extLst>
              <a:ext uri="{FF2B5EF4-FFF2-40B4-BE49-F238E27FC236}">
                <a16:creationId xmlns:a16="http://schemas.microsoft.com/office/drawing/2014/main" id="{5DF1B43F-EA23-4B99-96C3-C17484DE3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6739466"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a:extLst>
              <a:ext uri="{FF2B5EF4-FFF2-40B4-BE49-F238E27FC236}">
                <a16:creationId xmlns:a16="http://schemas.microsoft.com/office/drawing/2014/main" id="{36D41156-27B7-A24C-9CDA-91B803F118A1}"/>
              </a:ext>
            </a:extLst>
          </p:cNvPr>
          <p:cNvSpPr>
            <a:spLocks noGrp="1"/>
          </p:cNvSpPr>
          <p:nvPr>
            <p:ph type="title"/>
          </p:nvPr>
        </p:nvSpPr>
        <p:spPr>
          <a:xfrm>
            <a:off x="1286929" y="1405466"/>
            <a:ext cx="4805489" cy="4047068"/>
          </a:xfrm>
        </p:spPr>
        <p:txBody>
          <a:bodyPr vert="horz" lIns="91440" tIns="45720" rIns="91440" bIns="45720" rtlCol="0" anchor="ctr">
            <a:normAutofit/>
          </a:bodyPr>
          <a:lstStyle/>
          <a:p>
            <a:pPr algn="r"/>
            <a:r>
              <a:rPr kumimoji="1" lang="zh-CN" altLang="en-US" sz="6000" b="1" dirty="0">
                <a:solidFill>
                  <a:srgbClr val="FFFFFF"/>
                </a:solidFill>
                <a:latin typeface="Microsoft YaHei" panose="020B0503020204020204" pitchFamily="34" charset="-122"/>
                <a:ea typeface="Microsoft YaHei" panose="020B0503020204020204" pitchFamily="34" charset="-122"/>
              </a:rPr>
              <a:t>相关技术</a:t>
            </a:r>
          </a:p>
        </p:txBody>
      </p:sp>
      <p:sp>
        <p:nvSpPr>
          <p:cNvPr id="3" name="文本占位符 2">
            <a:extLst>
              <a:ext uri="{FF2B5EF4-FFF2-40B4-BE49-F238E27FC236}">
                <a16:creationId xmlns:a16="http://schemas.microsoft.com/office/drawing/2014/main" id="{FABAEF9C-175A-3748-92D1-E659AF606573}"/>
              </a:ext>
            </a:extLst>
          </p:cNvPr>
          <p:cNvSpPr>
            <a:spLocks noGrp="1"/>
          </p:cNvSpPr>
          <p:nvPr>
            <p:ph type="body" idx="1"/>
          </p:nvPr>
        </p:nvSpPr>
        <p:spPr>
          <a:xfrm>
            <a:off x="6975836" y="890644"/>
            <a:ext cx="3011250" cy="5076712"/>
          </a:xfrm>
        </p:spPr>
        <p:txBody>
          <a:bodyPr vert="horz" lIns="91440" tIns="45720" rIns="91440" bIns="45720" rtlCol="0" anchor="ctr">
            <a:normAutofit/>
          </a:bodyPr>
          <a:lstStyle/>
          <a:p>
            <a:r>
              <a:rPr kumimoji="1" lang="zh-CN" altLang="en-US" sz="2000" dirty="0">
                <a:solidFill>
                  <a:schemeClr val="tx1">
                    <a:lumMod val="50000"/>
                    <a:lumOff val="50000"/>
                  </a:schemeClr>
                </a:solidFill>
                <a:latin typeface="Microsoft YaHei Light" panose="020B0502040204020203" pitchFamily="34" charset="-122"/>
                <a:ea typeface="Microsoft YaHei Light" panose="020B0502040204020203" pitchFamily="34" charset="-122"/>
              </a:rPr>
              <a:t>姜庆鸿</a:t>
            </a:r>
          </a:p>
        </p:txBody>
      </p:sp>
      <p:sp>
        <p:nvSpPr>
          <p:cNvPr id="22" name="Rectangle 15">
            <a:extLst>
              <a:ext uri="{FF2B5EF4-FFF2-40B4-BE49-F238E27FC236}">
                <a16:creationId xmlns:a16="http://schemas.microsoft.com/office/drawing/2014/main" id="{D5FD08BB-EB5C-48F5-95FD-3F539DDD4A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34135" y="761999"/>
            <a:ext cx="1561446"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9891940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102E8E4-3982-4884-AA0F-68EC37047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2F361AD8-4371-9B4C-90B6-C23E200C8BDE}"/>
              </a:ext>
            </a:extLst>
          </p:cNvPr>
          <p:cNvSpPr>
            <a:spLocks noGrp="1"/>
          </p:cNvSpPr>
          <p:nvPr>
            <p:ph type="title"/>
          </p:nvPr>
        </p:nvSpPr>
        <p:spPr>
          <a:xfrm>
            <a:off x="8280736" y="1405464"/>
            <a:ext cx="3242383" cy="4690532"/>
          </a:xfrm>
        </p:spPr>
        <p:txBody>
          <a:bodyPr anchor="ctr">
            <a:normAutofit/>
          </a:bodyPr>
          <a:lstStyle/>
          <a:p>
            <a:pPr algn="r"/>
            <a:r>
              <a:rPr kumimoji="1" lang="zh-CN" altLang="en-US" sz="6000" b="1" dirty="0">
                <a:solidFill>
                  <a:schemeClr val="accent1"/>
                </a:solidFill>
                <a:latin typeface="Microsoft YaHei" panose="020B0503020204020204" pitchFamily="34" charset="-122"/>
                <a:ea typeface="Microsoft YaHei" panose="020B0503020204020204" pitchFamily="34" charset="-122"/>
              </a:rPr>
              <a:t>内容</a:t>
            </a:r>
            <a:br>
              <a:rPr kumimoji="1" lang="en-US" altLang="zh-CN" sz="6000" b="1" dirty="0">
                <a:solidFill>
                  <a:schemeClr val="accent1"/>
                </a:solidFill>
                <a:latin typeface="Microsoft YaHei" panose="020B0503020204020204" pitchFamily="34" charset="-122"/>
                <a:ea typeface="Microsoft YaHei" panose="020B0503020204020204" pitchFamily="34" charset="-122"/>
              </a:rPr>
            </a:br>
            <a:r>
              <a:rPr kumimoji="1" lang="en-US" altLang="zh-CN" sz="6000" dirty="0">
                <a:solidFill>
                  <a:schemeClr val="accent1"/>
                </a:solidFill>
                <a:latin typeface="Microsoft YaHei Light" panose="020B0502040204020203" pitchFamily="34" charset="-122"/>
                <a:ea typeface="Microsoft YaHei Light" panose="020B0502040204020203" pitchFamily="34" charset="-122"/>
              </a:rPr>
              <a:t>+</a:t>
            </a:r>
            <a:br>
              <a:rPr kumimoji="1" lang="en-US" altLang="zh-CN" sz="6000" b="1" dirty="0">
                <a:solidFill>
                  <a:schemeClr val="accent1"/>
                </a:solidFill>
                <a:latin typeface="Microsoft YaHei" panose="020B0503020204020204" pitchFamily="34" charset="-122"/>
                <a:ea typeface="Microsoft YaHei" panose="020B0503020204020204" pitchFamily="34" charset="-122"/>
              </a:rPr>
            </a:br>
            <a:r>
              <a:rPr kumimoji="1" lang="zh-CN" altLang="en-US" sz="6000" b="1" dirty="0">
                <a:solidFill>
                  <a:schemeClr val="accent1"/>
                </a:solidFill>
                <a:latin typeface="Microsoft YaHei" panose="020B0503020204020204" pitchFamily="34" charset="-122"/>
                <a:ea typeface="Microsoft YaHei" panose="020B0503020204020204" pitchFamily="34" charset="-122"/>
              </a:rPr>
              <a:t>分工</a:t>
            </a:r>
          </a:p>
        </p:txBody>
      </p:sp>
      <p:sp>
        <p:nvSpPr>
          <p:cNvPr id="10" name="Rectangle 9">
            <a:extLst>
              <a:ext uri="{FF2B5EF4-FFF2-40B4-BE49-F238E27FC236}">
                <a16:creationId xmlns:a16="http://schemas.microsoft.com/office/drawing/2014/main" id="{51EB3F61-F91A-45E6-81DA-F22A4CBAC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8"/>
            <a:ext cx="1286934" cy="5333999"/>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9" name="内容占位符 2">
            <a:extLst>
              <a:ext uri="{FF2B5EF4-FFF2-40B4-BE49-F238E27FC236}">
                <a16:creationId xmlns:a16="http://schemas.microsoft.com/office/drawing/2014/main" id="{BC8C5B5E-DAA6-EF4A-949D-6F6CB02946CC}"/>
              </a:ext>
            </a:extLst>
          </p:cNvPr>
          <p:cNvSpPr>
            <a:spLocks noGrp="1"/>
          </p:cNvSpPr>
          <p:nvPr>
            <p:ph idx="1"/>
          </p:nvPr>
        </p:nvSpPr>
        <p:spPr>
          <a:xfrm>
            <a:off x="1447802" y="761997"/>
            <a:ext cx="6682071" cy="5333999"/>
          </a:xfrm>
        </p:spPr>
        <p:txBody>
          <a:bodyPr anchor="ctr">
            <a:normAutofit/>
          </a:bodyPr>
          <a:lstStyle/>
          <a:p>
            <a:pPr marL="0" indent="0">
              <a:buNone/>
            </a:pPr>
            <a:r>
              <a:rPr kumimoji="1" lang="zh-CN" altLang="en-US" sz="2800" b="1" dirty="0">
                <a:latin typeface="Microsoft YaHei" panose="020B0503020204020204" pitchFamily="34" charset="-122"/>
                <a:ea typeface="Microsoft YaHei" panose="020B0503020204020204" pitchFamily="34" charset="-122"/>
              </a:rPr>
              <a:t>概念引入</a:t>
            </a:r>
            <a:r>
              <a:rPr kumimoji="1" lang="en-US" altLang="zh-CN" sz="2400" b="1" dirty="0">
                <a:latin typeface="Microsoft YaHei" panose="020B0503020204020204" pitchFamily="34" charset="-122"/>
                <a:ea typeface="Microsoft YaHei" panose="020B0503020204020204" pitchFamily="34" charset="-122"/>
              </a:rPr>
              <a:t>	</a:t>
            </a:r>
            <a:r>
              <a:rPr kumimoji="1" lang="zh-CN" altLang="en-US" dirty="0">
                <a:latin typeface="Microsoft YaHei Light" panose="020B0502040204020203" pitchFamily="34" charset="-122"/>
                <a:ea typeface="Microsoft YaHei Light" panose="020B0502040204020203" pitchFamily="34" charset="-122"/>
              </a:rPr>
              <a:t>刘宏玉</a:t>
            </a:r>
            <a:endParaRPr kumimoji="1" lang="en-US" altLang="zh-CN" sz="2400" dirty="0">
              <a:latin typeface="Microsoft YaHei Light" panose="020B0502040204020203" pitchFamily="34" charset="-122"/>
              <a:ea typeface="Microsoft YaHei Light" panose="020B0502040204020203" pitchFamily="34" charset="-122"/>
            </a:endParaRPr>
          </a:p>
          <a:p>
            <a:pPr marL="0" indent="0">
              <a:buNone/>
            </a:pPr>
            <a:endParaRPr kumimoji="1" lang="en-US" altLang="zh-CN" sz="2400" b="1" dirty="0">
              <a:latin typeface="Microsoft YaHei" panose="020B0503020204020204" pitchFamily="34" charset="-122"/>
              <a:ea typeface="Microsoft YaHei" panose="020B0503020204020204" pitchFamily="34" charset="-122"/>
            </a:endParaRPr>
          </a:p>
          <a:p>
            <a:pPr marL="0" indent="0">
              <a:buNone/>
            </a:pPr>
            <a:r>
              <a:rPr kumimoji="1" lang="zh-CN" altLang="en-US" sz="2800" b="1" dirty="0">
                <a:latin typeface="Microsoft YaHei" panose="020B0503020204020204" pitchFamily="34" charset="-122"/>
                <a:ea typeface="Microsoft YaHei" panose="020B0503020204020204" pitchFamily="34" charset="-122"/>
              </a:rPr>
              <a:t>任务划分</a:t>
            </a:r>
            <a:r>
              <a:rPr kumimoji="1" lang="en-US" altLang="zh-CN" sz="2400" b="1" dirty="0">
                <a:latin typeface="Microsoft YaHei" panose="020B0503020204020204" pitchFamily="34" charset="-122"/>
                <a:ea typeface="Microsoft YaHei" panose="020B0503020204020204" pitchFamily="34" charset="-122"/>
              </a:rPr>
              <a:t>	</a:t>
            </a:r>
            <a:r>
              <a:rPr kumimoji="1" lang="zh-CN" altLang="en-US" dirty="0">
                <a:latin typeface="Microsoft YaHei Light" panose="020B0502040204020203" pitchFamily="34" charset="-122"/>
                <a:ea typeface="Microsoft YaHei Light" panose="020B0502040204020203" pitchFamily="34" charset="-122"/>
              </a:rPr>
              <a:t>刘子宇</a:t>
            </a:r>
            <a:endParaRPr kumimoji="1" lang="en-US" altLang="zh-CN" sz="2400" dirty="0">
              <a:latin typeface="Microsoft YaHei Light" panose="020B0502040204020203" pitchFamily="34" charset="-122"/>
              <a:ea typeface="Microsoft YaHei Light" panose="020B0502040204020203" pitchFamily="34" charset="-122"/>
            </a:endParaRPr>
          </a:p>
          <a:p>
            <a:pPr marL="0" indent="0">
              <a:buNone/>
            </a:pPr>
            <a:endParaRPr kumimoji="1" lang="en-US" altLang="zh-CN" sz="2400" b="1" dirty="0">
              <a:latin typeface="Microsoft YaHei" panose="020B0503020204020204" pitchFamily="34" charset="-122"/>
              <a:ea typeface="Microsoft YaHei" panose="020B0503020204020204" pitchFamily="34" charset="-122"/>
            </a:endParaRPr>
          </a:p>
          <a:p>
            <a:pPr marL="0" indent="0">
              <a:buNone/>
            </a:pPr>
            <a:r>
              <a:rPr kumimoji="1" lang="zh-CN" altLang="en-US" sz="2800" b="1" dirty="0">
                <a:latin typeface="Microsoft YaHei" panose="020B0503020204020204" pitchFamily="34" charset="-122"/>
                <a:ea typeface="Microsoft YaHei" panose="020B0503020204020204" pitchFamily="34" charset="-122"/>
              </a:rPr>
              <a:t>相关技术</a:t>
            </a:r>
            <a:r>
              <a:rPr kumimoji="1" lang="en-US" altLang="zh-CN" sz="2400" b="1" dirty="0">
                <a:latin typeface="Microsoft YaHei" panose="020B0503020204020204" pitchFamily="34" charset="-122"/>
                <a:ea typeface="Microsoft YaHei" panose="020B0503020204020204" pitchFamily="34" charset="-122"/>
              </a:rPr>
              <a:t>	</a:t>
            </a:r>
            <a:r>
              <a:rPr kumimoji="1" lang="zh-CN" altLang="en-US" dirty="0">
                <a:latin typeface="Microsoft YaHei Light" panose="020B0502040204020203" pitchFamily="34" charset="-122"/>
                <a:ea typeface="Microsoft YaHei Light" panose="020B0502040204020203" pitchFamily="34" charset="-122"/>
              </a:rPr>
              <a:t>姜庆鸿</a:t>
            </a:r>
            <a:endParaRPr kumimoji="1" lang="en-US" altLang="zh-CN" sz="2400" dirty="0">
              <a:latin typeface="Microsoft YaHei Light" panose="020B0502040204020203" pitchFamily="34" charset="-122"/>
              <a:ea typeface="Microsoft YaHei Light" panose="020B0502040204020203" pitchFamily="34" charset="-122"/>
            </a:endParaRPr>
          </a:p>
          <a:p>
            <a:pPr marL="0" indent="0">
              <a:buNone/>
            </a:pPr>
            <a:endParaRPr kumimoji="1" lang="en-US" altLang="zh-CN" sz="2400" b="1" dirty="0">
              <a:latin typeface="Microsoft YaHei" panose="020B0503020204020204" pitchFamily="34" charset="-122"/>
              <a:ea typeface="Microsoft YaHei" panose="020B0503020204020204" pitchFamily="34" charset="-122"/>
            </a:endParaRPr>
          </a:p>
          <a:p>
            <a:pPr marL="0" indent="0">
              <a:buNone/>
            </a:pPr>
            <a:r>
              <a:rPr kumimoji="1" lang="zh-CN" altLang="en-US" sz="2800" b="1" dirty="0">
                <a:latin typeface="Microsoft YaHei" panose="020B0503020204020204" pitchFamily="34" charset="-122"/>
                <a:ea typeface="Microsoft YaHei" panose="020B0503020204020204" pitchFamily="34" charset="-122"/>
              </a:rPr>
              <a:t>应用领域</a:t>
            </a:r>
            <a:r>
              <a:rPr kumimoji="1" lang="en-US" altLang="zh-CN" sz="2400" b="1" dirty="0">
                <a:latin typeface="Microsoft YaHei" panose="020B0503020204020204" pitchFamily="34" charset="-122"/>
                <a:ea typeface="Microsoft YaHei" panose="020B0503020204020204" pitchFamily="34" charset="-122"/>
              </a:rPr>
              <a:t>	</a:t>
            </a:r>
            <a:r>
              <a:rPr kumimoji="1" lang="zh-CN" altLang="en-US" dirty="0">
                <a:latin typeface="Microsoft YaHei Light" panose="020B0502040204020203" pitchFamily="34" charset="-122"/>
                <a:ea typeface="Microsoft YaHei Light" panose="020B0502040204020203" pitchFamily="34" charset="-122"/>
              </a:rPr>
              <a:t>张宗毓</a:t>
            </a:r>
            <a:endParaRPr kumimoji="1" lang="en-US" altLang="zh-CN" sz="2400" dirty="0">
              <a:latin typeface="Microsoft YaHei Light" panose="020B0502040204020203" pitchFamily="34" charset="-122"/>
              <a:ea typeface="Microsoft YaHei Light" panose="020B0502040204020203" pitchFamily="34" charset="-122"/>
            </a:endParaRPr>
          </a:p>
        </p:txBody>
      </p:sp>
      <p:sp>
        <p:nvSpPr>
          <p:cNvPr id="12" name="Rectangle 11">
            <a:extLst>
              <a:ext uri="{FF2B5EF4-FFF2-40B4-BE49-F238E27FC236}">
                <a16:creationId xmlns:a16="http://schemas.microsoft.com/office/drawing/2014/main" id="{C0D1CB9A-4C6B-4843-B8E9-CD0071D37B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83988" y="767825"/>
            <a:ext cx="508012" cy="53281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308144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C3C864C-AEF0-1942-B544-4FB05CE4BD0E}"/>
              </a:ext>
            </a:extLst>
          </p:cNvPr>
          <p:cNvSpPr>
            <a:spLocks noGrp="1"/>
          </p:cNvSpPr>
          <p:nvPr>
            <p:ph type="title"/>
          </p:nvPr>
        </p:nvSpPr>
        <p:spPr/>
        <p:txBody>
          <a:bodyPr>
            <a:normAutofit/>
          </a:bodyPr>
          <a:lstStyle/>
          <a:p>
            <a:pPr algn="ctr"/>
            <a:r>
              <a:rPr kumimoji="1" lang="zh-CN" altLang="en-US" sz="5400" b="1" spc="-100" dirty="0">
                <a:latin typeface="Microsoft YaHei" panose="020B0503020204020204" pitchFamily="34" charset="-122"/>
                <a:ea typeface="Microsoft YaHei" panose="020B0503020204020204" pitchFamily="34" charset="-122"/>
              </a:rPr>
              <a:t>相关技术</a:t>
            </a:r>
            <a:endParaRPr kumimoji="1" lang="zh-CN" altLang="en-US" sz="3200" dirty="0"/>
          </a:p>
        </p:txBody>
      </p:sp>
      <p:sp>
        <p:nvSpPr>
          <p:cNvPr id="2" name="文本占位符 1"/>
          <p:cNvSpPr>
            <a:spLocks noGrp="1"/>
          </p:cNvSpPr>
          <p:nvPr>
            <p:ph idx="1"/>
          </p:nvPr>
        </p:nvSpPr>
        <p:spPr>
          <a:prstGeom prst="rect">
            <a:avLst/>
          </a:prstGeom>
        </p:spPr>
        <p:txBody>
          <a:bodyPr>
            <a:normAutofit/>
          </a:bodyPr>
          <a:lstStyle/>
          <a:p>
            <a:pPr marL="0" indent="0">
              <a:lnSpc>
                <a:spcPct val="100000"/>
              </a:lnSpc>
              <a:buNone/>
            </a:pPr>
            <a:r>
              <a:rPr kumimoji="1"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中文分词</a:t>
            </a:r>
            <a:r>
              <a:rPr kumimoji="1"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rPr>
              <a:t>	</a:t>
            </a:r>
            <a:r>
              <a:rPr kumimoji="1" lang="en-US" altLang="zh-CN"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NLPIR</a:t>
            </a:r>
          </a:p>
          <a:p>
            <a:pPr marL="0" indent="0">
              <a:lnSpc>
                <a:spcPct val="100000"/>
              </a:lnSpc>
              <a:buNone/>
            </a:pPr>
            <a:endParaRPr kumimoji="1"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00000"/>
              </a:lnSpc>
              <a:buNone/>
            </a:pPr>
            <a:r>
              <a:rPr kumimoji="1"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文本建模</a:t>
            </a:r>
            <a:r>
              <a:rPr kumimoji="1"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rPr>
              <a:t>	</a:t>
            </a:r>
            <a:r>
              <a:rPr kumimoji="1" lang="en-US" altLang="zh-CN"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LDA</a:t>
            </a:r>
          </a:p>
          <a:p>
            <a:pPr marL="0" indent="0">
              <a:lnSpc>
                <a:spcPct val="100000"/>
              </a:lnSpc>
              <a:buNone/>
            </a:pPr>
            <a:endParaRPr kumimoji="1"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00000"/>
              </a:lnSpc>
              <a:buNone/>
            </a:pPr>
            <a:r>
              <a:rPr kumimoji="1"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聚类</a:t>
            </a:r>
            <a:r>
              <a:rPr kumimoji="1"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rPr>
              <a:t>		</a:t>
            </a:r>
            <a:r>
              <a:rPr kumimoji="1" lang="en-US" altLang="zh-CN"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K-Means</a:t>
            </a:r>
          </a:p>
        </p:txBody>
      </p:sp>
    </p:spTree>
    <p:extLst>
      <p:ext uri="{BB962C8B-B14F-4D97-AF65-F5344CB8AC3E}">
        <p14:creationId xmlns:p14="http://schemas.microsoft.com/office/powerpoint/2010/main" val="92220294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43D29FF-512E-7649-B62D-E0FB3B89BD66}"/>
              </a:ext>
            </a:extLst>
          </p:cNvPr>
          <p:cNvSpPr>
            <a:spLocks noGrp="1"/>
          </p:cNvSpPr>
          <p:nvPr>
            <p:ph type="title"/>
          </p:nvPr>
        </p:nvSpPr>
        <p:spPr/>
        <p:txBody>
          <a:bodyPr>
            <a:normAutofit/>
          </a:bodyPr>
          <a:lstStyle/>
          <a:p>
            <a:pPr algn="ctr">
              <a:lnSpc>
                <a:spcPct val="100000"/>
              </a:lnSpc>
            </a:pPr>
            <a:r>
              <a:rPr kumimoji="1" lang="zh-CN" altLang="en-US" sz="5400" b="1" dirty="0">
                <a:latin typeface="Microsoft YaHei" panose="020B0503020204020204" pitchFamily="34" charset="-122"/>
                <a:ea typeface="Microsoft YaHei" panose="020B0503020204020204" pitchFamily="34" charset="-122"/>
              </a:rPr>
              <a:t>中文分词</a:t>
            </a:r>
            <a:endParaRPr kumimoji="1" lang="zh-CN" altLang="en-US" sz="5400" spc="-100" dirty="0">
              <a:latin typeface="Microsoft YaHei Light" panose="020B0502040204020203" pitchFamily="34" charset="-122"/>
              <a:ea typeface="Microsoft YaHei Light" panose="020B0502040204020203" pitchFamily="34" charset="-122"/>
            </a:endParaRPr>
          </a:p>
        </p:txBody>
      </p:sp>
      <p:sp>
        <p:nvSpPr>
          <p:cNvPr id="2" name="文本占位符 1"/>
          <p:cNvSpPr>
            <a:spLocks noGrp="1"/>
          </p:cNvSpPr>
          <p:nvPr>
            <p:ph idx="1"/>
          </p:nvPr>
        </p:nvSpPr>
        <p:spPr>
          <a:prstGeom prst="rect">
            <a:avLst/>
          </a:prstGeom>
        </p:spPr>
        <p:txBody>
          <a:bodyPr>
            <a:normAutofit/>
          </a:bodyPr>
          <a:lstStyle/>
          <a:p>
            <a:pPr marL="0" indent="0">
              <a:buNone/>
            </a:pPr>
            <a:r>
              <a:rPr lang="zh-CN" altLang="en-US"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对文章内容进行中文分词</a:t>
            </a:r>
            <a:r>
              <a:rPr lang="en-US" altLang="zh-CN"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	NLPIR</a:t>
            </a:r>
            <a:endParaRPr kumimoji="1" lang="zh-CN" altLang="en-US" sz="2800"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p:txBody>
      </p:sp>
    </p:spTree>
    <p:extLst>
      <p:ext uri="{BB962C8B-B14F-4D97-AF65-F5344CB8AC3E}">
        <p14:creationId xmlns:p14="http://schemas.microsoft.com/office/powerpoint/2010/main" val="221695119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43D29FF-512E-7649-B62D-E0FB3B89BD66}"/>
              </a:ext>
            </a:extLst>
          </p:cNvPr>
          <p:cNvSpPr>
            <a:spLocks noGrp="1"/>
          </p:cNvSpPr>
          <p:nvPr>
            <p:ph type="title"/>
          </p:nvPr>
        </p:nvSpPr>
        <p:spPr/>
        <p:txBody>
          <a:bodyPr>
            <a:normAutofit/>
          </a:bodyPr>
          <a:lstStyle/>
          <a:p>
            <a:pPr algn="ctr">
              <a:lnSpc>
                <a:spcPct val="100000"/>
              </a:lnSpc>
            </a:pPr>
            <a:r>
              <a:rPr kumimoji="1" lang="zh-CN" altLang="en-US" sz="5400" b="1" dirty="0">
                <a:latin typeface="Microsoft YaHei" panose="020B0503020204020204" pitchFamily="34" charset="-122"/>
                <a:ea typeface="Microsoft YaHei" panose="020B0503020204020204" pitchFamily="34" charset="-122"/>
              </a:rPr>
              <a:t>中文分词</a:t>
            </a:r>
            <a:endParaRPr kumimoji="1" lang="zh-CN" altLang="en-US" sz="5400" spc="-100" dirty="0">
              <a:latin typeface="Microsoft YaHei Light" panose="020B0502040204020203" pitchFamily="34" charset="-122"/>
              <a:ea typeface="Microsoft YaHei Light" panose="020B0502040204020203" pitchFamily="34" charset="-122"/>
            </a:endParaRPr>
          </a:p>
        </p:txBody>
      </p:sp>
      <p:sp>
        <p:nvSpPr>
          <p:cNvPr id="2" name="文本占位符 1"/>
          <p:cNvSpPr>
            <a:spLocks noGrp="1"/>
          </p:cNvSpPr>
          <p:nvPr>
            <p:ph idx="1"/>
          </p:nvPr>
        </p:nvSpPr>
        <p:spPr>
          <a:prstGeom prst="rect">
            <a:avLst/>
          </a:prstGeom>
        </p:spPr>
        <p:txBody>
          <a:bodyPr>
            <a:normAutofit/>
          </a:bodyPr>
          <a:lstStyle/>
          <a:p>
            <a:pPr marL="0" indent="0">
              <a:buNone/>
            </a:pP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传统方法</a:t>
            </a: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buNone/>
            </a:pPr>
            <a:r>
              <a:rPr kumimoji="1"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统计词频，如</a:t>
            </a:r>
            <a:r>
              <a:rPr kumimoji="1"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TF-IDF</a:t>
            </a:r>
          </a:p>
          <a:p>
            <a:pPr marL="0" indent="0">
              <a:buNone/>
            </a:pP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buNone/>
            </a:pP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缺点</a:t>
            </a: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没有考虑语言文字背后的语义关联</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buNone/>
            </a:pPr>
            <a:endParaRPr kumimoji="1"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buNone/>
            </a:pP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例子</a:t>
            </a: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30000"/>
              </a:lnSpc>
              <a:spcBef>
                <a:spcPts val="600"/>
              </a:spcBef>
              <a:buNone/>
            </a:pPr>
            <a:r>
              <a:rPr lang="zh-CN" altLang="en-US"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“创造</a:t>
            </a:r>
            <a:r>
              <a:rPr lang="en-US" altLang="zh-CN"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101</a:t>
            </a:r>
            <a:r>
              <a:rPr lang="zh-CN" altLang="en-US"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a:t>
            </a:r>
            <a:r>
              <a:rPr lang="en-US" altLang="zh-CN"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	“</a:t>
            </a:r>
            <a:r>
              <a:rPr lang="zh-CN" altLang="en-US"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杨超越</a:t>
            </a:r>
            <a:r>
              <a:rPr lang="en-US" altLang="zh-CN"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a:t>
            </a:r>
          </a:p>
          <a:p>
            <a:pPr marL="0" indent="0">
              <a:lnSpc>
                <a:spcPct val="130000"/>
              </a:lnSpc>
              <a:spcBef>
                <a:spcPts val="600"/>
              </a:spcBef>
              <a:buNone/>
            </a:pPr>
            <a:r>
              <a:rPr lang="zh-CN" altLang="en-US"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用</a:t>
            </a:r>
            <a:r>
              <a:rPr lang="en-US" altLang="zh-CN"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TF-IDF </a:t>
            </a:r>
            <a:r>
              <a:rPr lang="zh-CN" altLang="en-US"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提取关键词并不能找出二者的关联</a:t>
            </a:r>
          </a:p>
        </p:txBody>
      </p:sp>
      <p:pic>
        <p:nvPicPr>
          <p:cNvPr id="6" name="图片 5">
            <a:extLst>
              <a:ext uri="{FF2B5EF4-FFF2-40B4-BE49-F238E27FC236}">
                <a16:creationId xmlns:a16="http://schemas.microsoft.com/office/drawing/2014/main" id="{C9D78D4E-53E2-D640-83B2-88904728AA20}"/>
              </a:ext>
            </a:extLst>
          </p:cNvPr>
          <p:cNvPicPr>
            <a:picLocks noChangeAspect="1"/>
          </p:cNvPicPr>
          <p:nvPr/>
        </p:nvPicPr>
        <p:blipFill>
          <a:blip r:embed="rId3"/>
          <a:stretch>
            <a:fillRect/>
          </a:stretch>
        </p:blipFill>
        <p:spPr>
          <a:xfrm>
            <a:off x="9300635" y="3707341"/>
            <a:ext cx="2400300" cy="2400300"/>
          </a:xfrm>
          <a:prstGeom prst="rect">
            <a:avLst/>
          </a:prstGeom>
        </p:spPr>
      </p:pic>
    </p:spTree>
    <p:extLst>
      <p:ext uri="{BB962C8B-B14F-4D97-AF65-F5344CB8AC3E}">
        <p14:creationId xmlns:p14="http://schemas.microsoft.com/office/powerpoint/2010/main" val="171176751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25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250"/>
                                        <p:tgtEl>
                                          <p:spTgt spid="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animEffect transition="in" filter="fade">
                                      <p:cBhvr>
                                        <p:cTn id="15" dur="250"/>
                                        <p:tgtEl>
                                          <p:spTgt spid="2">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txEl>
                                              <p:pRg st="4" end="4"/>
                                            </p:txEl>
                                          </p:spTgt>
                                        </p:tgtEl>
                                        <p:attrNameLst>
                                          <p:attrName>style.visibility</p:attrName>
                                        </p:attrNameLst>
                                      </p:cBhvr>
                                      <p:to>
                                        <p:strVal val="visible"/>
                                      </p:to>
                                    </p:set>
                                    <p:animEffect transition="in" filter="fade">
                                      <p:cBhvr>
                                        <p:cTn id="18" dur="250"/>
                                        <p:tgtEl>
                                          <p:spTgt spid="2">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250"/>
                                        <p:tgtEl>
                                          <p:spTgt spid="6"/>
                                        </p:tgtEl>
                                      </p:cBhvr>
                                    </p:animEffect>
                                    <p:anim calcmode="lin" valueType="num">
                                      <p:cBhvr>
                                        <p:cTn id="24" dur="250" fill="hold"/>
                                        <p:tgtEl>
                                          <p:spTgt spid="6"/>
                                        </p:tgtEl>
                                        <p:attrNameLst>
                                          <p:attrName>ppt_x</p:attrName>
                                        </p:attrNameLst>
                                      </p:cBhvr>
                                      <p:tavLst>
                                        <p:tav tm="0">
                                          <p:val>
                                            <p:strVal val="#ppt_x"/>
                                          </p:val>
                                        </p:tav>
                                        <p:tav tm="100000">
                                          <p:val>
                                            <p:strVal val="#ppt_x"/>
                                          </p:val>
                                        </p:tav>
                                      </p:tavLst>
                                    </p:anim>
                                    <p:anim calcmode="lin" valueType="num">
                                      <p:cBhvr>
                                        <p:cTn id="25" dur="25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
                                            <p:txEl>
                                              <p:pRg st="6" end="6"/>
                                            </p:txEl>
                                          </p:spTgt>
                                        </p:tgtEl>
                                        <p:attrNameLst>
                                          <p:attrName>style.visibility</p:attrName>
                                        </p:attrNameLst>
                                      </p:cBhvr>
                                      <p:to>
                                        <p:strVal val="visible"/>
                                      </p:to>
                                    </p:set>
                                    <p:animEffect transition="in" filter="fade">
                                      <p:cBhvr>
                                        <p:cTn id="30" dur="250"/>
                                        <p:tgtEl>
                                          <p:spTgt spid="2">
                                            <p:txEl>
                                              <p:pRg st="6" end="6"/>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animEffect transition="in" filter="fade">
                                      <p:cBhvr>
                                        <p:cTn id="33" dur="250"/>
                                        <p:tgtEl>
                                          <p:spTgt spid="2">
                                            <p:txEl>
                                              <p:pRg st="7" end="7"/>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
                                            <p:txEl>
                                              <p:pRg st="8" end="8"/>
                                            </p:txEl>
                                          </p:spTgt>
                                        </p:tgtEl>
                                        <p:attrNameLst>
                                          <p:attrName>style.visibility</p:attrName>
                                        </p:attrNameLst>
                                      </p:cBhvr>
                                      <p:to>
                                        <p:strVal val="visible"/>
                                      </p:to>
                                    </p:set>
                                    <p:animEffect transition="in" filter="fade">
                                      <p:cBhvr>
                                        <p:cTn id="38" dur="25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0EBC4A7C-62EA-0245-8AAC-DB90003473A1}"/>
              </a:ext>
            </a:extLst>
          </p:cNvPr>
          <p:cNvSpPr>
            <a:spLocks noGrp="1"/>
          </p:cNvSpPr>
          <p:nvPr>
            <p:ph type="title"/>
          </p:nvPr>
        </p:nvSpPr>
        <p:spPr>
          <a:xfrm>
            <a:off x="252919" y="1123837"/>
            <a:ext cx="2947482" cy="4601183"/>
          </a:xfrm>
        </p:spPr>
        <p:txBody>
          <a:bodyPr>
            <a:normAutofit/>
          </a:bodyPr>
          <a:lstStyle/>
          <a:p>
            <a:pPr algn="ctr"/>
            <a:r>
              <a:rPr kumimoji="1" lang="zh-CN" altLang="en-US" sz="5400" b="1" dirty="0">
                <a:latin typeface="Microsoft YaHei" panose="020B0503020204020204" pitchFamily="34" charset="-122"/>
                <a:ea typeface="Microsoft YaHei" panose="020B0503020204020204" pitchFamily="34" charset="-122"/>
              </a:rPr>
              <a:t>文本建模</a:t>
            </a:r>
            <a:endParaRPr kumimoji="1" lang="zh-CN" altLang="en-US" sz="5400" spc="-100" dirty="0">
              <a:latin typeface="Microsoft YaHei Light" panose="020B0502040204020203" pitchFamily="34" charset="-122"/>
              <a:ea typeface="Microsoft YaHei Light" panose="020B0502040204020203" pitchFamily="34" charset="-122"/>
            </a:endParaRPr>
          </a:p>
        </p:txBody>
      </p:sp>
      <p:sp>
        <p:nvSpPr>
          <p:cNvPr id="2" name="文本占位符 1"/>
          <p:cNvSpPr>
            <a:spLocks noGrp="1"/>
          </p:cNvSpPr>
          <p:nvPr>
            <p:ph idx="1"/>
          </p:nvPr>
        </p:nvSpPr>
        <p:spPr>
          <a:prstGeom prst="rect">
            <a:avLst/>
          </a:prstGeom>
        </p:spPr>
        <p:txBody>
          <a:bodyPr>
            <a:normAutofit/>
          </a:bodyPr>
          <a:lstStyle/>
          <a:p>
            <a:pPr marL="0" indent="0">
              <a:lnSpc>
                <a:spcPct val="100000"/>
              </a:lnSpc>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概率潜在语义分析</a:t>
            </a:r>
            <a:r>
              <a:rPr lang="en-US" altLang="zh-CN"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	</a:t>
            </a:r>
            <a:r>
              <a:rPr lang="en-US" altLang="zh-CN" sz="2800" dirty="0" err="1">
                <a:solidFill>
                  <a:schemeClr val="tx1">
                    <a:lumMod val="75000"/>
                    <a:lumOff val="25000"/>
                  </a:schemeClr>
                </a:solidFill>
                <a:latin typeface="Microsoft YaHei Light" panose="020B0502040204020203" pitchFamily="34" charset="-122"/>
                <a:ea typeface="Microsoft YaHei Light" panose="020B0502040204020203" pitchFamily="34" charset="-122"/>
              </a:rPr>
              <a:t>pLSA</a:t>
            </a:r>
            <a:endParaRPr lang="en-US" altLang="zh-CN" sz="2800"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00000"/>
              </a:lnSpc>
              <a:buNone/>
            </a:pPr>
            <a:endPar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00000"/>
              </a:lnSpc>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潜在狄利克雷分配</a:t>
            </a:r>
            <a:r>
              <a:rPr lang="en-US" altLang="zh-CN"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	LDA</a:t>
            </a:r>
          </a:p>
        </p:txBody>
      </p:sp>
    </p:spTree>
    <p:extLst>
      <p:ext uri="{BB962C8B-B14F-4D97-AF65-F5344CB8AC3E}">
        <p14:creationId xmlns:p14="http://schemas.microsoft.com/office/powerpoint/2010/main" val="417548803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09E1670-83B7-48FC-9C47-C7318A21CD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D9C30EE-515E-4D1E-8044-1E02EBC14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72832"/>
            <a:ext cx="1194619"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B7A34BAF-52BF-49D4-B4CA-F56A96FC8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4" y="758952"/>
            <a:ext cx="4665257"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标题 2">
            <a:extLst>
              <a:ext uri="{FF2B5EF4-FFF2-40B4-BE49-F238E27FC236}">
                <a16:creationId xmlns:a16="http://schemas.microsoft.com/office/drawing/2014/main" id="{9234180B-B32B-E64A-B1E7-C3FBA14A0C5C}"/>
              </a:ext>
            </a:extLst>
          </p:cNvPr>
          <p:cNvSpPr>
            <a:spLocks noGrp="1"/>
          </p:cNvSpPr>
          <p:nvPr>
            <p:ph type="title"/>
          </p:nvPr>
        </p:nvSpPr>
        <p:spPr>
          <a:xfrm>
            <a:off x="7852693" y="1123837"/>
            <a:ext cx="3801594" cy="4644334"/>
          </a:xfrm>
        </p:spPr>
        <p:txBody>
          <a:bodyPr anchor="b">
            <a:normAutofit/>
          </a:bodyPr>
          <a:lstStyle/>
          <a:p>
            <a:r>
              <a:rPr kumimoji="1" lang="zh-CN" altLang="en-US" sz="5400" b="1" dirty="0">
                <a:latin typeface="Microsoft YaHei" panose="020B0503020204020204" pitchFamily="34" charset="-122"/>
                <a:ea typeface="Microsoft YaHei" panose="020B0503020204020204" pitchFamily="34" charset="-122"/>
              </a:rPr>
              <a:t>文本建模</a:t>
            </a:r>
            <a:br>
              <a:rPr kumimoji="1" lang="en-US" altLang="zh-CN" sz="5400" dirty="0"/>
            </a:br>
            <a:r>
              <a:rPr kumimoji="1" lang="en-US" altLang="zh-CN" sz="5400" dirty="0" err="1">
                <a:latin typeface="Microsoft YaHei Light" panose="020B0502040204020203" pitchFamily="34" charset="-122"/>
                <a:ea typeface="Microsoft YaHei Light" panose="020B0502040204020203" pitchFamily="34" charset="-122"/>
              </a:rPr>
              <a:t>pLSA</a:t>
            </a:r>
            <a:endParaRPr kumimoji="1" lang="zh-CN" altLang="en-US" sz="5400" dirty="0">
              <a:latin typeface="Microsoft YaHei Light" panose="020B0502040204020203" pitchFamily="34" charset="-122"/>
              <a:ea typeface="Microsoft YaHei Light" panose="020B0502040204020203" pitchFamily="34" charset="-122"/>
            </a:endParaRPr>
          </a:p>
        </p:txBody>
      </p:sp>
      <mc:AlternateContent xmlns:mc="http://schemas.openxmlformats.org/markup-compatibility/2006" xmlns:a14="http://schemas.microsoft.com/office/drawing/2010/main">
        <mc:Choice Requires="a14">
          <p:sp>
            <p:nvSpPr>
              <p:cNvPr id="2" name="文本占位符 1"/>
              <p:cNvSpPr>
                <a:spLocks noGrp="1"/>
              </p:cNvSpPr>
              <p:nvPr>
                <p:ph idx="1"/>
              </p:nvPr>
            </p:nvSpPr>
            <p:spPr>
              <a:xfrm>
                <a:off x="1512658" y="772832"/>
                <a:ext cx="5700942" cy="5330952"/>
              </a:xfrm>
              <a:prstGeom prst="rect">
                <a:avLst/>
              </a:prstGeom>
            </p:spPr>
            <p:txBody>
              <a:bodyPr anchor="b">
                <a:normAutofit/>
              </a:bodyPr>
              <a:lstStyle/>
              <a:p>
                <a:pPr marL="0" indent="0">
                  <a:lnSpc>
                    <a:spcPct val="150000"/>
                  </a:lnSpc>
                  <a:spcBef>
                    <a:spcPts val="600"/>
                  </a:spcBef>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概率潜在语义分析</a:t>
                </a:r>
                <a:endPar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50000"/>
                  </a:lnSpc>
                  <a:spcBef>
                    <a:spcPts val="600"/>
                  </a:spcBef>
                  <a:buNone/>
                </a:pP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Probability Latent Semantic Analysis</a:t>
                </a:r>
                <a:endParaRPr lang="en-US" altLang="zh-CN" b="0" i="0" dirty="0">
                  <a:solidFill>
                    <a:schemeClr val="tx1">
                      <a:lumMod val="75000"/>
                      <a:lumOff val="25000"/>
                    </a:schemeClr>
                  </a:solidFill>
                  <a:latin typeface="Cambria Math" panose="02040503050406030204" pitchFamily="18" charset="0"/>
                </a:endParaRPr>
              </a:p>
              <a:p>
                <a:pPr marL="0" indent="0">
                  <a:lnSpc>
                    <a:spcPct val="150000"/>
                  </a:lnSpc>
                  <a:spcBef>
                    <a:spcPts val="600"/>
                  </a:spcBef>
                  <a:buNone/>
                </a:pPr>
                <a14:m>
                  <m:oMathPara xmlns:m="http://schemas.openxmlformats.org/officeDocument/2006/math">
                    <m:oMathParaPr>
                      <m:jc m:val="left"/>
                    </m:oMathParaPr>
                    <m:oMath xmlns:m="http://schemas.openxmlformats.org/officeDocument/2006/math">
                      <m:r>
                        <m:rPr>
                          <m:sty m:val="p"/>
                        </m:rPr>
                        <a:rPr lang="en-US" altLang="zh-CN" sz="1800" b="0" i="0">
                          <a:solidFill>
                            <a:schemeClr val="tx1">
                              <a:lumMod val="75000"/>
                              <a:lumOff val="25000"/>
                            </a:schemeClr>
                          </a:solidFill>
                          <a:latin typeface="Cambria Math" panose="02040503050406030204" pitchFamily="18" charset="0"/>
                        </a:rPr>
                        <m:t>P</m:t>
                      </m:r>
                      <m:d>
                        <m:dPr>
                          <m:ctrlPr>
                            <a:rPr lang="zh-CN" altLang="en-US" sz="1800" i="1">
                              <a:solidFill>
                                <a:schemeClr val="tx1">
                                  <a:lumMod val="75000"/>
                                  <a:lumOff val="25000"/>
                                </a:schemeClr>
                              </a:solidFill>
                              <a:latin typeface="Cambria Math" panose="02040503050406030204" pitchFamily="18" charset="0"/>
                            </a:rPr>
                          </m:ctrlPr>
                        </m:dPr>
                        <m:e>
                          <m:r>
                            <a:rPr lang="zh-CN" altLang="en-US" sz="1800" b="0" i="0">
                              <a:solidFill>
                                <a:schemeClr val="tx1">
                                  <a:lumMod val="75000"/>
                                  <a:lumOff val="25000"/>
                                </a:schemeClr>
                              </a:solidFill>
                              <a:latin typeface="Cambria Math" panose="02040503050406030204" pitchFamily="18" charset="0"/>
                            </a:rPr>
                            <m:t>单词</m:t>
                          </m:r>
                        </m:e>
                        <m:e>
                          <m:r>
                            <a:rPr lang="zh-CN" altLang="en-US" sz="1800" b="0" i="0">
                              <a:solidFill>
                                <a:schemeClr val="tx1">
                                  <a:lumMod val="75000"/>
                                  <a:lumOff val="25000"/>
                                </a:schemeClr>
                              </a:solidFill>
                              <a:latin typeface="Cambria Math" panose="02040503050406030204" pitchFamily="18" charset="0"/>
                            </a:rPr>
                            <m:t>文档</m:t>
                          </m:r>
                        </m:e>
                      </m:d>
                      <m:r>
                        <a:rPr lang="en-US" altLang="zh-CN" sz="1800" b="0" i="0">
                          <a:solidFill>
                            <a:schemeClr val="tx1">
                              <a:lumMod val="75000"/>
                              <a:lumOff val="25000"/>
                            </a:schemeClr>
                          </a:solidFill>
                          <a:latin typeface="Cambria Math" panose="02040503050406030204" pitchFamily="18" charset="0"/>
                        </a:rPr>
                        <m:t>=</m:t>
                      </m:r>
                      <m:nary>
                        <m:naryPr>
                          <m:chr m:val="∑"/>
                          <m:supHide m:val="on"/>
                          <m:ctrlPr>
                            <a:rPr lang="en-US" altLang="zh-CN" sz="1800" i="1">
                              <a:solidFill>
                                <a:schemeClr val="tx1">
                                  <a:lumMod val="75000"/>
                                  <a:lumOff val="25000"/>
                                </a:schemeClr>
                              </a:solidFill>
                              <a:latin typeface="Cambria Math" panose="02040503050406030204" pitchFamily="18" charset="0"/>
                            </a:rPr>
                          </m:ctrlPr>
                        </m:naryPr>
                        <m:sub>
                          <m:r>
                            <m:rPr>
                              <m:brk m:alnAt="7"/>
                            </m:rPr>
                            <a:rPr lang="zh-CN" altLang="en-US" sz="1800" b="0" i="0">
                              <a:solidFill>
                                <a:schemeClr val="tx1">
                                  <a:lumMod val="75000"/>
                                  <a:lumOff val="25000"/>
                                </a:schemeClr>
                              </a:solidFill>
                              <a:latin typeface="Cambria Math" panose="02040503050406030204" pitchFamily="18" charset="0"/>
                            </a:rPr>
                            <m:t>主</m:t>
                          </m:r>
                          <m:r>
                            <a:rPr lang="zh-CN" altLang="en-US" sz="1800" b="0" i="0">
                              <a:solidFill>
                                <a:schemeClr val="tx1">
                                  <a:lumMod val="75000"/>
                                  <a:lumOff val="25000"/>
                                </a:schemeClr>
                              </a:solidFill>
                              <a:latin typeface="Cambria Math" panose="02040503050406030204" pitchFamily="18" charset="0"/>
                            </a:rPr>
                            <m:t>题</m:t>
                          </m:r>
                        </m:sub>
                        <m:sup/>
                        <m:e>
                          <m:r>
                            <m:rPr>
                              <m:sty m:val="p"/>
                            </m:rPr>
                            <a:rPr lang="en-US" altLang="zh-CN" sz="1800" b="0" i="0">
                              <a:solidFill>
                                <a:schemeClr val="tx1">
                                  <a:lumMod val="75000"/>
                                  <a:lumOff val="25000"/>
                                </a:schemeClr>
                              </a:solidFill>
                              <a:latin typeface="Cambria Math" panose="02040503050406030204" pitchFamily="18" charset="0"/>
                            </a:rPr>
                            <m:t>P</m:t>
                          </m:r>
                          <m:d>
                            <m:dPr>
                              <m:ctrlPr>
                                <a:rPr lang="zh-CN" altLang="en-US" sz="1800" i="1">
                                  <a:solidFill>
                                    <a:schemeClr val="tx1">
                                      <a:lumMod val="75000"/>
                                      <a:lumOff val="25000"/>
                                    </a:schemeClr>
                                  </a:solidFill>
                                  <a:latin typeface="Cambria Math" panose="02040503050406030204" pitchFamily="18" charset="0"/>
                                </a:rPr>
                              </m:ctrlPr>
                            </m:dPr>
                            <m:e>
                              <m:r>
                                <a:rPr lang="zh-CN" altLang="en-US" sz="1800" b="0" i="0">
                                  <a:solidFill>
                                    <a:schemeClr val="tx1">
                                      <a:lumMod val="75000"/>
                                      <a:lumOff val="25000"/>
                                    </a:schemeClr>
                                  </a:solidFill>
                                  <a:latin typeface="Cambria Math" panose="02040503050406030204" pitchFamily="18" charset="0"/>
                                </a:rPr>
                                <m:t>单词</m:t>
                              </m:r>
                            </m:e>
                            <m:e>
                              <m:r>
                                <a:rPr lang="zh-CN" altLang="en-US" sz="1800" b="0" i="0">
                                  <a:solidFill>
                                    <a:schemeClr val="tx1">
                                      <a:lumMod val="75000"/>
                                      <a:lumOff val="25000"/>
                                    </a:schemeClr>
                                  </a:solidFill>
                                  <a:latin typeface="Cambria Math" panose="02040503050406030204" pitchFamily="18" charset="0"/>
                                </a:rPr>
                                <m:t>主题</m:t>
                              </m:r>
                            </m:e>
                          </m:d>
                        </m:e>
                      </m:nary>
                      <m:r>
                        <a:rPr lang="zh-CN" altLang="en-US" sz="1800" b="0" i="0">
                          <a:solidFill>
                            <a:schemeClr val="tx1">
                              <a:lumMod val="75000"/>
                              <a:lumOff val="25000"/>
                            </a:schemeClr>
                          </a:solidFill>
                          <a:latin typeface="Cambria Math" panose="02040503050406030204" pitchFamily="18" charset="0"/>
                        </a:rPr>
                        <m:t>×</m:t>
                      </m:r>
                      <m:r>
                        <m:rPr>
                          <m:sty m:val="p"/>
                        </m:rPr>
                        <a:rPr lang="en-US" altLang="zh-CN" sz="1800" b="0" i="0">
                          <a:solidFill>
                            <a:schemeClr val="tx1">
                              <a:lumMod val="75000"/>
                              <a:lumOff val="25000"/>
                            </a:schemeClr>
                          </a:solidFill>
                          <a:latin typeface="Cambria Math" panose="02040503050406030204" pitchFamily="18" charset="0"/>
                        </a:rPr>
                        <m:t>P</m:t>
                      </m:r>
                      <m:r>
                        <a:rPr lang="zh-CN" altLang="en-US" sz="1800" b="0" i="0">
                          <a:solidFill>
                            <a:schemeClr val="tx1">
                              <a:lumMod val="75000"/>
                              <a:lumOff val="25000"/>
                            </a:schemeClr>
                          </a:solidFill>
                          <a:latin typeface="Cambria Math" panose="02040503050406030204" pitchFamily="18" charset="0"/>
                        </a:rPr>
                        <m:t>（主题</m:t>
                      </m:r>
                      <m:r>
                        <a:rPr lang="en-US" altLang="zh-CN" sz="1800" b="0" i="0">
                          <a:solidFill>
                            <a:schemeClr val="tx1">
                              <a:lumMod val="75000"/>
                              <a:lumOff val="25000"/>
                            </a:schemeClr>
                          </a:solidFill>
                          <a:latin typeface="Cambria Math" panose="02040503050406030204" pitchFamily="18" charset="0"/>
                        </a:rPr>
                        <m:t>|</m:t>
                      </m:r>
                      <m:r>
                        <a:rPr lang="zh-CN" altLang="en-US" sz="1800" b="0" i="0">
                          <a:solidFill>
                            <a:schemeClr val="tx1">
                              <a:lumMod val="75000"/>
                              <a:lumOff val="25000"/>
                            </a:schemeClr>
                          </a:solidFill>
                          <a:latin typeface="Cambria Math" panose="02040503050406030204" pitchFamily="18" charset="0"/>
                        </a:rPr>
                        <m:t>文档）</m:t>
                      </m:r>
                    </m:oMath>
                  </m:oMathPara>
                </a14:m>
                <a:endParaRPr lang="zh-CN" altLang="en-US" sz="1800"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50000"/>
                  </a:lnSpc>
                  <a:spcBef>
                    <a:spcPts val="600"/>
                  </a:spcBef>
                  <a:buNone/>
                </a:pPr>
                <a:endParaRPr lang="en-US" altLang="zh-CN" sz="1800"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endParaRPr>
              </a:p>
              <a:p>
                <a:pPr marL="0" indent="0">
                  <a:lnSpc>
                    <a:spcPct val="150000"/>
                  </a:lnSpc>
                  <a:spcBef>
                    <a:spcPts val="600"/>
                  </a:spcBef>
                  <a:buNone/>
                </a:pPr>
                <a:r>
                  <a:rPr lang="zh-CN" altLang="en-US"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引入了概率模型，但是</a:t>
                </a:r>
                <a:r>
                  <a:rPr lang="zh-CN" altLang="en-US"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rPr>
                  <a:t>模型中的参数都是随机变量，怎么能没有先验分布呢？</a:t>
                </a:r>
                <a:endParaRPr lang="en-US" altLang="zh-CN"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endParaRPr>
              </a:p>
              <a:p>
                <a:pPr marL="0" indent="0">
                  <a:lnSpc>
                    <a:spcPct val="150000"/>
                  </a:lnSpc>
                  <a:spcBef>
                    <a:spcPts val="600"/>
                  </a:spcBef>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于是 </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LDA</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 加入了</a:t>
                </a:r>
                <a:r>
                  <a:rPr lang="zh-CN" altLang="en-US"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rPr>
                  <a:t>贝叶斯先验。</a:t>
                </a:r>
                <a:endParaRPr lang="en-US" altLang="zh-CN" kern="0" dirty="0">
                  <a:solidFill>
                    <a:schemeClr val="tx1">
                      <a:lumMod val="75000"/>
                      <a:lumOff val="25000"/>
                    </a:schemeClr>
                  </a:solidFill>
                  <a:latin typeface="Microsoft YaHei Light" panose="020B0502040204020203" pitchFamily="34" charset="-122"/>
                  <a:ea typeface="Microsoft YaHei Light" panose="020B0502040204020203" pitchFamily="34" charset="-122"/>
                  <a:cs typeface="+mn-ea"/>
                  <a:sym typeface="+mn-lt"/>
                </a:endParaRPr>
              </a:p>
            </p:txBody>
          </p:sp>
        </mc:Choice>
        <mc:Fallback xmlns="">
          <p:sp>
            <p:nvSpPr>
              <p:cNvPr id="2" name="文本占位符 1"/>
              <p:cNvSpPr>
                <a:spLocks noGrp="1" noRot="1" noChangeAspect="1" noMove="1" noResize="1" noEditPoints="1" noAdjustHandles="1" noChangeArrowheads="1" noChangeShapeType="1" noTextEdit="1"/>
              </p:cNvSpPr>
              <p:nvPr>
                <p:ph idx="1"/>
              </p:nvPr>
            </p:nvSpPr>
            <p:spPr>
              <a:xfrm>
                <a:off x="1512658" y="772832"/>
                <a:ext cx="5700942" cy="5330952"/>
              </a:xfrm>
              <a:prstGeom prst="rect">
                <a:avLst/>
              </a:prstGeom>
              <a:blipFill>
                <a:blip r:embed="rId2"/>
                <a:stretch>
                  <a:fillRect l="-2222" b="-190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0132385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03B40E80-5A11-AB43-8490-CB6D3CD0C5F2}"/>
              </a:ext>
            </a:extLst>
          </p:cNvPr>
          <p:cNvSpPr>
            <a:spLocks noGrp="1"/>
          </p:cNvSpPr>
          <p:nvPr>
            <p:ph type="title"/>
          </p:nvPr>
        </p:nvSpPr>
        <p:spPr/>
        <p:txBody>
          <a:bodyPr>
            <a:normAutofit/>
          </a:bodyPr>
          <a:lstStyle/>
          <a:p>
            <a:r>
              <a:rPr kumimoji="1" lang="zh-CN" altLang="en-US" sz="5400" b="1" dirty="0">
                <a:latin typeface="Microsoft YaHei" panose="020B0503020204020204" pitchFamily="34" charset="-122"/>
                <a:ea typeface="Microsoft YaHei" panose="020B0503020204020204" pitchFamily="34" charset="-122"/>
              </a:rPr>
              <a:t>文本建模</a:t>
            </a:r>
          </a:p>
        </p:txBody>
      </p:sp>
      <p:sp>
        <p:nvSpPr>
          <p:cNvPr id="2" name="文本占位符 1"/>
          <p:cNvSpPr>
            <a:spLocks noGrp="1"/>
          </p:cNvSpPr>
          <p:nvPr>
            <p:ph idx="1"/>
          </p:nvPr>
        </p:nvSpPr>
        <p:spPr>
          <a:prstGeom prst="rect">
            <a:avLst/>
          </a:prstGeom>
        </p:spPr>
        <p:txBody>
          <a:bodyPr>
            <a:normAutofit/>
          </a:bodyPr>
          <a:lstStyle/>
          <a:p>
            <a:pPr marL="0" indent="0">
              <a:lnSpc>
                <a:spcPct val="150000"/>
              </a:lnSpc>
              <a:spcAft>
                <a:spcPts val="1200"/>
              </a:spcAft>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先验分布</a:t>
            </a:r>
            <a:endPar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50000"/>
              </a:lnSpc>
              <a:spcAft>
                <a:spcPts val="1200"/>
              </a:spcAft>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是概率分布的一种。与“后验分布”相对。与试验结果无关，或与随机抽样无关，反映在进行统计试验之前根据其他有关参数口的知识而得到的分布。</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50000"/>
              </a:lnSpc>
              <a:spcAft>
                <a:spcPts val="1200"/>
              </a:spcAft>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在贝叶斯学派里：先验分布 </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 </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数据（似然）</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 </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后验分布</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p:txBody>
      </p:sp>
    </p:spTree>
    <p:extLst>
      <p:ext uri="{BB962C8B-B14F-4D97-AF65-F5344CB8AC3E}">
        <p14:creationId xmlns:p14="http://schemas.microsoft.com/office/powerpoint/2010/main" val="97930788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C8202508-FF14-E24E-B4FC-A8251F6ED9FF}"/>
              </a:ext>
            </a:extLst>
          </p:cNvPr>
          <p:cNvSpPr>
            <a:spLocks noGrp="1"/>
          </p:cNvSpPr>
          <p:nvPr>
            <p:ph type="title"/>
          </p:nvPr>
        </p:nvSpPr>
        <p:spPr/>
        <p:txBody>
          <a:bodyPr>
            <a:normAutofit/>
          </a:bodyPr>
          <a:lstStyle/>
          <a:p>
            <a:pPr algn="ctr"/>
            <a:r>
              <a:rPr kumimoji="1" lang="zh-CN" altLang="en-US" sz="5400" b="1" dirty="0">
                <a:latin typeface="Microsoft YaHei" panose="020B0503020204020204" pitchFamily="34" charset="-122"/>
                <a:ea typeface="Microsoft YaHei" panose="020B0503020204020204" pitchFamily="34" charset="-122"/>
              </a:rPr>
              <a:t>文本建模</a:t>
            </a:r>
            <a:endParaRPr kumimoji="1" lang="zh-CN" altLang="en-US" sz="5400" dirty="0"/>
          </a:p>
        </p:txBody>
      </p:sp>
      <p:sp>
        <p:nvSpPr>
          <p:cNvPr id="2" name="文本占位符 1"/>
          <p:cNvSpPr>
            <a:spLocks noGrp="1"/>
          </p:cNvSpPr>
          <p:nvPr>
            <p:ph idx="1"/>
          </p:nvPr>
        </p:nvSpPr>
        <p:spPr>
          <a:prstGeom prst="rect">
            <a:avLst/>
          </a:prstGeom>
        </p:spPr>
        <p:txBody>
          <a:bodyPr>
            <a:normAutofit/>
          </a:bodyPr>
          <a:lstStyle/>
          <a:p>
            <a:pPr marL="0" indent="0">
              <a:spcAft>
                <a:spcPts val="1200"/>
              </a:spcAft>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先验分布</a:t>
            </a:r>
            <a:r>
              <a:rPr lang="zh-CN" altLang="en-US"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 </a:t>
            </a:r>
            <a:r>
              <a:rPr lang="en-US" altLang="zh-CN"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VS</a:t>
            </a:r>
            <a:r>
              <a:rPr lang="zh-CN" altLang="en-US" sz="2800" dirty="0">
                <a:solidFill>
                  <a:schemeClr val="tx1">
                    <a:lumMod val="75000"/>
                    <a:lumOff val="25000"/>
                  </a:schemeClr>
                </a:solidFill>
                <a:latin typeface="Microsoft YaHei Light" panose="020B0502040204020203" pitchFamily="34" charset="-122"/>
                <a:ea typeface="Microsoft YaHei Light" panose="020B0502040204020203" pitchFamily="34" charset="-122"/>
              </a:rPr>
              <a:t> </a:t>
            </a: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后验分布</a:t>
            </a:r>
            <a:endPar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00000"/>
              </a:lnSpc>
              <a:spcAft>
                <a:spcPts val="1200"/>
              </a:spcAft>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例如：你对好人和坏人的认知</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00000"/>
              </a:lnSpc>
              <a:spcAft>
                <a:spcPts val="1200"/>
              </a:spcAft>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先验分布为：开始不知道分布的情况下，先给个先验分布，假设</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100</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个好人和</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100</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个的坏人，即你认为好人坏人各占一半，现在你被</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2</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个好人（数据）帮助了和</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1</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个坏人骗了。</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00000"/>
              </a:lnSpc>
              <a:spcAft>
                <a:spcPts val="1200"/>
              </a:spcAft>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于是你得到了新的后验分布为：</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102</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个好人和</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101</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个的坏人。现在你的后验分布里面认为好人比坏人多了。这个后验分布接着又变成你的新的先验分布。</a:t>
            </a:r>
          </a:p>
        </p:txBody>
      </p:sp>
    </p:spTree>
    <p:extLst>
      <p:ext uri="{BB962C8B-B14F-4D97-AF65-F5344CB8AC3E}">
        <p14:creationId xmlns:p14="http://schemas.microsoft.com/office/powerpoint/2010/main" val="283783366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09E1670-83B7-48FC-9C47-C7318A21CD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9C30EE-515E-4D1E-8044-1E02EBC14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72832"/>
            <a:ext cx="1194619"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B7A34BAF-52BF-49D4-B4CA-F56A96FC8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4" y="758952"/>
            <a:ext cx="4665257"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标题 4">
            <a:extLst>
              <a:ext uri="{FF2B5EF4-FFF2-40B4-BE49-F238E27FC236}">
                <a16:creationId xmlns:a16="http://schemas.microsoft.com/office/drawing/2014/main" id="{0CFE21A8-DCD4-9545-8836-E5CB3C7C2951}"/>
              </a:ext>
            </a:extLst>
          </p:cNvPr>
          <p:cNvSpPr>
            <a:spLocks noGrp="1"/>
          </p:cNvSpPr>
          <p:nvPr>
            <p:ph type="title"/>
          </p:nvPr>
        </p:nvSpPr>
        <p:spPr>
          <a:xfrm>
            <a:off x="7852693" y="1123837"/>
            <a:ext cx="3801594" cy="4644334"/>
          </a:xfrm>
        </p:spPr>
        <p:txBody>
          <a:bodyPr anchor="b">
            <a:normAutofit/>
          </a:bodyPr>
          <a:lstStyle/>
          <a:p>
            <a:r>
              <a:rPr kumimoji="1" lang="zh-CN" altLang="en-US" sz="5400" b="1" dirty="0">
                <a:latin typeface="Microsoft YaHei" panose="020B0503020204020204" pitchFamily="34" charset="-122"/>
                <a:ea typeface="Microsoft YaHei" panose="020B0503020204020204" pitchFamily="34" charset="-122"/>
              </a:rPr>
              <a:t>文本建模</a:t>
            </a:r>
            <a:br>
              <a:rPr kumimoji="1" lang="en-US" altLang="zh-CN" sz="5400" dirty="0"/>
            </a:br>
            <a:r>
              <a:rPr kumimoji="1" lang="en-US" altLang="zh-CN" sz="5400" dirty="0">
                <a:latin typeface="Microsoft YaHei Light" panose="020B0502040204020203" pitchFamily="34" charset="-122"/>
                <a:ea typeface="Microsoft YaHei Light" panose="020B0502040204020203" pitchFamily="34" charset="-122"/>
              </a:rPr>
              <a:t>LDA</a:t>
            </a:r>
            <a:endParaRPr kumimoji="1" lang="zh-CN" altLang="en-US" sz="5400" dirty="0">
              <a:latin typeface="Microsoft YaHei Light" panose="020B0502040204020203" pitchFamily="34" charset="-122"/>
              <a:ea typeface="Microsoft YaHei Light" panose="020B0502040204020203" pitchFamily="34" charset="-122"/>
            </a:endParaRPr>
          </a:p>
        </p:txBody>
      </p:sp>
      <p:sp>
        <p:nvSpPr>
          <p:cNvPr id="2" name="文本占位符 1"/>
          <p:cNvSpPr>
            <a:spLocks noGrp="1"/>
          </p:cNvSpPr>
          <p:nvPr>
            <p:ph idx="1"/>
          </p:nvPr>
        </p:nvSpPr>
        <p:spPr>
          <a:xfrm>
            <a:off x="1512658" y="1094564"/>
            <a:ext cx="5700264" cy="4673607"/>
          </a:xfrm>
          <a:prstGeom prst="rect">
            <a:avLst/>
          </a:prstGeom>
        </p:spPr>
        <p:txBody>
          <a:bodyPr anchor="b">
            <a:normAutofit/>
          </a:bodyPr>
          <a:lstStyle/>
          <a:p>
            <a:pPr marL="0" indent="0">
              <a:lnSpc>
                <a:spcPct val="150000"/>
              </a:lnSpc>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潜在狄利克雷分布</a:t>
            </a:r>
            <a:endPar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50000"/>
              </a:lnSpc>
              <a:buNone/>
            </a:pP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Latent Dirichlet Allocation</a:t>
            </a:r>
          </a:p>
          <a:p>
            <a:pPr marL="0" indent="0">
              <a:lnSpc>
                <a:spcPct val="150000"/>
              </a:lnSpc>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是一种文档主题</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生成模型</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，也称为一个三层贝叶斯概率模型，包含词、主题和文档三层结构，是一种非监督机器学习技术，可以用来识别大规模文档集或语料库中的潜在隐藏的主题信息。</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p:txBody>
      </p:sp>
    </p:spTree>
    <p:extLst>
      <p:ext uri="{BB962C8B-B14F-4D97-AF65-F5344CB8AC3E}">
        <p14:creationId xmlns:p14="http://schemas.microsoft.com/office/powerpoint/2010/main" val="61285843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09E1670-83B7-48FC-9C47-C7318A21CD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9C30EE-515E-4D1E-8044-1E02EBC14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72832"/>
            <a:ext cx="1194619"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B7A34BAF-52BF-49D4-B4CA-F56A96FC8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4" y="758952"/>
            <a:ext cx="4665257"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标题 4">
            <a:extLst>
              <a:ext uri="{FF2B5EF4-FFF2-40B4-BE49-F238E27FC236}">
                <a16:creationId xmlns:a16="http://schemas.microsoft.com/office/drawing/2014/main" id="{3A90EE7F-3078-A04C-8F26-60A69B225ABA}"/>
              </a:ext>
            </a:extLst>
          </p:cNvPr>
          <p:cNvSpPr>
            <a:spLocks noGrp="1"/>
          </p:cNvSpPr>
          <p:nvPr>
            <p:ph type="title"/>
          </p:nvPr>
        </p:nvSpPr>
        <p:spPr>
          <a:xfrm>
            <a:off x="7852693" y="1123837"/>
            <a:ext cx="3801594" cy="4644334"/>
          </a:xfrm>
        </p:spPr>
        <p:txBody>
          <a:bodyPr anchor="b">
            <a:normAutofit/>
          </a:bodyPr>
          <a:lstStyle/>
          <a:p>
            <a:r>
              <a:rPr kumimoji="1" lang="zh-CN" altLang="en-US" sz="5400" b="1" dirty="0">
                <a:latin typeface="Microsoft YaHei" panose="020B0503020204020204" pitchFamily="34" charset="-122"/>
                <a:ea typeface="Microsoft YaHei" panose="020B0503020204020204" pitchFamily="34" charset="-122"/>
              </a:rPr>
              <a:t>文本建模</a:t>
            </a:r>
            <a:br>
              <a:rPr kumimoji="1" lang="en-US" altLang="zh-CN" sz="5400" dirty="0"/>
            </a:br>
            <a:r>
              <a:rPr kumimoji="1" lang="en-US" altLang="zh-CN" sz="5400" dirty="0">
                <a:latin typeface="Microsoft YaHei Light" panose="020B0502040204020203" pitchFamily="34" charset="-122"/>
                <a:ea typeface="Microsoft YaHei Light" panose="020B0502040204020203" pitchFamily="34" charset="-122"/>
              </a:rPr>
              <a:t>LDA</a:t>
            </a:r>
            <a:endParaRPr kumimoji="1" lang="zh-CN" altLang="en-US" dirty="0"/>
          </a:p>
        </p:txBody>
      </p:sp>
      <p:sp>
        <p:nvSpPr>
          <p:cNvPr id="2" name="文本占位符 1"/>
          <p:cNvSpPr>
            <a:spLocks noGrp="1"/>
          </p:cNvSpPr>
          <p:nvPr>
            <p:ph idx="1"/>
          </p:nvPr>
        </p:nvSpPr>
        <p:spPr>
          <a:xfrm>
            <a:off x="1512658" y="772832"/>
            <a:ext cx="5700264" cy="5317072"/>
          </a:xfrm>
          <a:prstGeom prst="rect">
            <a:avLst/>
          </a:prstGeom>
        </p:spPr>
        <p:txBody>
          <a:bodyPr anchor="b">
            <a:noAutofit/>
          </a:bodyPr>
          <a:lstStyle/>
          <a:p>
            <a:pPr marL="0" indent="0">
              <a:lnSpc>
                <a:spcPct val="160000"/>
              </a:lnSpc>
              <a:spcBef>
                <a:spcPts val="0"/>
              </a:spcBef>
              <a:spcAft>
                <a:spcPts val="1200"/>
              </a:spcAft>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核心思想</a:t>
            </a:r>
            <a:endParaRPr lang="en-US" altLang="zh-CN" sz="2800"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50000"/>
              </a:lnSpc>
              <a:spcBef>
                <a:spcPts val="0"/>
              </a:spcBef>
              <a:spcAft>
                <a:spcPts val="1200"/>
              </a:spcAft>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每篇文章由多个主题</a:t>
            </a: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mix</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混合而成的，而每个主题可以由多个词的概率表征。该方法假设每个词是从背后的一个潜在隐藏的主题中抽取的。文档到主题服从多项式分布，主题到词服从多项式分布。</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50000"/>
              </a:lnSpc>
              <a:spcBef>
                <a:spcPts val="0"/>
              </a:spcBef>
              <a:spcAft>
                <a:spcPts val="1200"/>
              </a:spcAft>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 </a:t>
            </a:r>
            <a:b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b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1.</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 对于每篇文章，从</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主题分布</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中抽取一个主题。 </a:t>
            </a:r>
            <a:b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b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2.</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从上述抽到的主题所对应的</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单词分布</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中抽取一个单词。 </a:t>
            </a:r>
            <a:b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br>
            <a:r>
              <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rPr>
              <a:t>3.</a:t>
            </a: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重复上述过程直至遍历文档中的每个单词。</a:t>
            </a:r>
          </a:p>
        </p:txBody>
      </p:sp>
    </p:spTree>
    <p:extLst>
      <p:ext uri="{BB962C8B-B14F-4D97-AF65-F5344CB8AC3E}">
        <p14:creationId xmlns:p14="http://schemas.microsoft.com/office/powerpoint/2010/main" val="45845422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8C4E239-0590-5A48-BB15-7B5B8AE003C3}"/>
              </a:ext>
            </a:extLst>
          </p:cNvPr>
          <p:cNvSpPr>
            <a:spLocks noGrp="1"/>
          </p:cNvSpPr>
          <p:nvPr>
            <p:ph type="title"/>
          </p:nvPr>
        </p:nvSpPr>
        <p:spPr/>
        <p:txBody>
          <a:bodyPr anchor="t">
            <a:normAutofit/>
          </a:bodyPr>
          <a:lstStyle/>
          <a:p>
            <a:pPr algn="ctr"/>
            <a:r>
              <a:rPr kumimoji="1" lang="zh-CN" altLang="en-US" sz="5400" b="1" dirty="0">
                <a:latin typeface="Microsoft YaHei" panose="020B0503020204020204" pitchFamily="34" charset="-122"/>
                <a:ea typeface="Microsoft YaHei" panose="020B0503020204020204" pitchFamily="34" charset="-122"/>
              </a:rPr>
              <a:t>文本建模</a:t>
            </a:r>
          </a:p>
        </p:txBody>
      </p:sp>
      <p:sp>
        <p:nvSpPr>
          <p:cNvPr id="5" name="椭圆 4">
            <a:extLst>
              <a:ext uri="{FF2B5EF4-FFF2-40B4-BE49-F238E27FC236}">
                <a16:creationId xmlns:a16="http://schemas.microsoft.com/office/drawing/2014/main" id="{2F3C2F39-838D-4665-95B1-25EFC47510E5}"/>
              </a:ext>
            </a:extLst>
          </p:cNvPr>
          <p:cNvSpPr/>
          <p:nvPr/>
        </p:nvSpPr>
        <p:spPr>
          <a:xfrm>
            <a:off x="7105820" y="1284422"/>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2000" dirty="0">
                <a:solidFill>
                  <a:schemeClr val="tx1"/>
                </a:solidFill>
                <a:latin typeface="Microsoft YaHei Light" panose="020B0502040204020203" pitchFamily="34" charset="-122"/>
                <a:ea typeface="Microsoft YaHei Light" panose="020B0502040204020203" pitchFamily="34" charset="-122"/>
              </a:rPr>
              <a:t>文档</a:t>
            </a:r>
          </a:p>
        </p:txBody>
      </p:sp>
      <p:sp>
        <p:nvSpPr>
          <p:cNvPr id="9" name="椭圆 8">
            <a:extLst>
              <a:ext uri="{FF2B5EF4-FFF2-40B4-BE49-F238E27FC236}">
                <a16:creationId xmlns:a16="http://schemas.microsoft.com/office/drawing/2014/main" id="{86DE0FAC-FCA0-42DC-9E4A-DF43F2366ACB}"/>
              </a:ext>
            </a:extLst>
          </p:cNvPr>
          <p:cNvSpPr/>
          <p:nvPr/>
        </p:nvSpPr>
        <p:spPr>
          <a:xfrm>
            <a:off x="8849232" y="2913947"/>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2000" dirty="0">
                <a:solidFill>
                  <a:schemeClr val="tx1"/>
                </a:solidFill>
                <a:latin typeface="Microsoft YaHei Light" panose="020B0502040204020203" pitchFamily="34" charset="-122"/>
                <a:ea typeface="Microsoft YaHei Light" panose="020B0502040204020203" pitchFamily="34" charset="-122"/>
              </a:rPr>
              <a:t>主题</a:t>
            </a:r>
            <a:r>
              <a:rPr lang="en-US" altLang="zh-CN" sz="2000" dirty="0">
                <a:solidFill>
                  <a:schemeClr val="tx1"/>
                </a:solidFill>
                <a:latin typeface="Microsoft YaHei Light" panose="020B0502040204020203" pitchFamily="34" charset="-122"/>
                <a:ea typeface="Microsoft YaHei Light" panose="020B0502040204020203" pitchFamily="34" charset="-122"/>
              </a:rPr>
              <a:t>3</a:t>
            </a:r>
            <a:endParaRPr lang="zh-CN" altLang="en-US" sz="2000" dirty="0">
              <a:solidFill>
                <a:schemeClr val="tx1"/>
              </a:solidFill>
              <a:latin typeface="Microsoft YaHei Light" panose="020B0502040204020203" pitchFamily="34" charset="-122"/>
              <a:ea typeface="Microsoft YaHei Light" panose="020B0502040204020203" pitchFamily="34" charset="-122"/>
            </a:endParaRPr>
          </a:p>
        </p:txBody>
      </p:sp>
      <p:sp>
        <p:nvSpPr>
          <p:cNvPr id="10" name="椭圆 9">
            <a:extLst>
              <a:ext uri="{FF2B5EF4-FFF2-40B4-BE49-F238E27FC236}">
                <a16:creationId xmlns:a16="http://schemas.microsoft.com/office/drawing/2014/main" id="{F2184360-30A0-459D-8E3C-890D1FC10290}"/>
              </a:ext>
            </a:extLst>
          </p:cNvPr>
          <p:cNvSpPr/>
          <p:nvPr/>
        </p:nvSpPr>
        <p:spPr>
          <a:xfrm>
            <a:off x="7095741" y="2913947"/>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2000" dirty="0">
                <a:solidFill>
                  <a:schemeClr val="tx1"/>
                </a:solidFill>
                <a:latin typeface="Microsoft YaHei Light" panose="020B0502040204020203" pitchFamily="34" charset="-122"/>
                <a:ea typeface="Microsoft YaHei Light" panose="020B0502040204020203" pitchFamily="34" charset="-122"/>
              </a:rPr>
              <a:t>主题</a:t>
            </a:r>
            <a:r>
              <a:rPr lang="en-US" altLang="zh-CN" sz="2000" dirty="0">
                <a:solidFill>
                  <a:schemeClr val="tx1"/>
                </a:solidFill>
                <a:latin typeface="Microsoft YaHei Light" panose="020B0502040204020203" pitchFamily="34" charset="-122"/>
                <a:ea typeface="Microsoft YaHei Light" panose="020B0502040204020203" pitchFamily="34" charset="-122"/>
              </a:rPr>
              <a:t>2</a:t>
            </a:r>
            <a:endParaRPr lang="zh-CN" altLang="en-US" sz="2000" dirty="0">
              <a:solidFill>
                <a:schemeClr val="tx1"/>
              </a:solidFill>
              <a:latin typeface="Microsoft YaHei Light" panose="020B0502040204020203" pitchFamily="34" charset="-122"/>
              <a:ea typeface="Microsoft YaHei Light" panose="020B0502040204020203" pitchFamily="34" charset="-122"/>
            </a:endParaRPr>
          </a:p>
        </p:txBody>
      </p:sp>
      <p:sp>
        <p:nvSpPr>
          <p:cNvPr id="11" name="椭圆 10">
            <a:extLst>
              <a:ext uri="{FF2B5EF4-FFF2-40B4-BE49-F238E27FC236}">
                <a16:creationId xmlns:a16="http://schemas.microsoft.com/office/drawing/2014/main" id="{DD58888C-7D7C-4354-82B6-33DE871E9D29}"/>
              </a:ext>
            </a:extLst>
          </p:cNvPr>
          <p:cNvSpPr/>
          <p:nvPr/>
        </p:nvSpPr>
        <p:spPr>
          <a:xfrm>
            <a:off x="5349709" y="2913947"/>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2000" dirty="0">
                <a:solidFill>
                  <a:schemeClr val="tx1"/>
                </a:solidFill>
                <a:latin typeface="Microsoft YaHei Light" panose="020B0502040204020203" pitchFamily="34" charset="-122"/>
                <a:ea typeface="Microsoft YaHei Light" panose="020B0502040204020203" pitchFamily="34" charset="-122"/>
              </a:rPr>
              <a:t>主题</a:t>
            </a:r>
            <a:r>
              <a:rPr lang="en-US" altLang="zh-CN" sz="2000" dirty="0">
                <a:solidFill>
                  <a:schemeClr val="tx1"/>
                </a:solidFill>
                <a:latin typeface="Microsoft YaHei Light" panose="020B0502040204020203" pitchFamily="34" charset="-122"/>
                <a:ea typeface="Microsoft YaHei Light" panose="020B0502040204020203" pitchFamily="34" charset="-122"/>
              </a:rPr>
              <a:t>1</a:t>
            </a:r>
            <a:endParaRPr lang="zh-CN" altLang="en-US" sz="2000" dirty="0">
              <a:solidFill>
                <a:schemeClr val="tx1"/>
              </a:solidFill>
              <a:latin typeface="Microsoft YaHei Light" panose="020B0502040204020203" pitchFamily="34" charset="-122"/>
              <a:ea typeface="Microsoft YaHei Light" panose="020B0502040204020203" pitchFamily="34" charset="-122"/>
            </a:endParaRPr>
          </a:p>
        </p:txBody>
      </p:sp>
      <p:cxnSp>
        <p:nvCxnSpPr>
          <p:cNvPr id="13" name="直接箭头连接符 12">
            <a:extLst>
              <a:ext uri="{FF2B5EF4-FFF2-40B4-BE49-F238E27FC236}">
                <a16:creationId xmlns:a16="http://schemas.microsoft.com/office/drawing/2014/main" id="{7D1C2FB1-C8DC-487A-AD33-4FF44FCB36FC}"/>
              </a:ext>
            </a:extLst>
          </p:cNvPr>
          <p:cNvCxnSpPr>
            <a:cxnSpLocks/>
            <a:stCxn id="5" idx="4"/>
            <a:endCxn id="10" idx="0"/>
          </p:cNvCxnSpPr>
          <p:nvPr/>
        </p:nvCxnSpPr>
        <p:spPr>
          <a:xfrm flipH="1">
            <a:off x="7635741" y="2364422"/>
            <a:ext cx="10079" cy="549525"/>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5" name="椭圆 34">
            <a:extLst>
              <a:ext uri="{FF2B5EF4-FFF2-40B4-BE49-F238E27FC236}">
                <a16:creationId xmlns:a16="http://schemas.microsoft.com/office/drawing/2014/main" id="{C084031C-F4FD-46EF-94E8-1733D353506B}"/>
              </a:ext>
            </a:extLst>
          </p:cNvPr>
          <p:cNvSpPr/>
          <p:nvPr/>
        </p:nvSpPr>
        <p:spPr>
          <a:xfrm>
            <a:off x="5349709" y="4415911"/>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400" dirty="0">
                <a:solidFill>
                  <a:schemeClr val="tx1"/>
                </a:solidFill>
                <a:latin typeface="Microsoft YaHei Light" panose="020B0502040204020203" pitchFamily="34" charset="-122"/>
                <a:ea typeface="Microsoft YaHei Light" panose="020B0502040204020203" pitchFamily="34" charset="-122"/>
              </a:rPr>
              <a:t>特征词</a:t>
            </a:r>
            <a:r>
              <a:rPr lang="en-US" altLang="zh-CN" sz="1400" dirty="0">
                <a:solidFill>
                  <a:schemeClr val="tx1"/>
                </a:solidFill>
                <a:latin typeface="Microsoft YaHei Light" panose="020B0502040204020203" pitchFamily="34" charset="-122"/>
                <a:ea typeface="Microsoft YaHei Light" panose="020B0502040204020203" pitchFamily="34" charset="-122"/>
              </a:rPr>
              <a:t>B</a:t>
            </a:r>
            <a:endParaRPr lang="zh-CN" altLang="en-US" sz="1400" dirty="0">
              <a:solidFill>
                <a:schemeClr val="tx1"/>
              </a:solidFill>
              <a:latin typeface="Microsoft YaHei Light" panose="020B0502040204020203" pitchFamily="34" charset="-122"/>
              <a:ea typeface="Microsoft YaHei Light" panose="020B0502040204020203" pitchFamily="34" charset="-122"/>
            </a:endParaRPr>
          </a:p>
        </p:txBody>
      </p:sp>
      <p:sp>
        <p:nvSpPr>
          <p:cNvPr id="36" name="椭圆 35">
            <a:extLst>
              <a:ext uri="{FF2B5EF4-FFF2-40B4-BE49-F238E27FC236}">
                <a16:creationId xmlns:a16="http://schemas.microsoft.com/office/drawing/2014/main" id="{8F39BD08-89C9-45C7-BAE7-162A3ED885B9}"/>
              </a:ext>
            </a:extLst>
          </p:cNvPr>
          <p:cNvSpPr/>
          <p:nvPr/>
        </p:nvSpPr>
        <p:spPr>
          <a:xfrm>
            <a:off x="6473853" y="4415911"/>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400" dirty="0">
                <a:solidFill>
                  <a:schemeClr val="tx1"/>
                </a:solidFill>
                <a:latin typeface="Microsoft YaHei Light" panose="020B0502040204020203" pitchFamily="34" charset="-122"/>
                <a:ea typeface="Microsoft YaHei Light" panose="020B0502040204020203" pitchFamily="34" charset="-122"/>
              </a:rPr>
              <a:t>特征词</a:t>
            </a:r>
            <a:r>
              <a:rPr lang="en-US" altLang="zh-CN" sz="1400" dirty="0">
                <a:solidFill>
                  <a:schemeClr val="tx1"/>
                </a:solidFill>
                <a:latin typeface="Microsoft YaHei Light" panose="020B0502040204020203" pitchFamily="34" charset="-122"/>
                <a:ea typeface="Microsoft YaHei Light" panose="020B0502040204020203" pitchFamily="34" charset="-122"/>
              </a:rPr>
              <a:t>C</a:t>
            </a:r>
            <a:endParaRPr lang="zh-CN" altLang="en-US" sz="1400" dirty="0">
              <a:solidFill>
                <a:schemeClr val="tx1"/>
              </a:solidFill>
              <a:latin typeface="Microsoft YaHei Light" panose="020B0502040204020203" pitchFamily="34" charset="-122"/>
              <a:ea typeface="Microsoft YaHei Light" panose="020B0502040204020203" pitchFamily="34" charset="-122"/>
            </a:endParaRPr>
          </a:p>
        </p:txBody>
      </p:sp>
      <p:sp>
        <p:nvSpPr>
          <p:cNvPr id="37" name="椭圆 36">
            <a:extLst>
              <a:ext uri="{FF2B5EF4-FFF2-40B4-BE49-F238E27FC236}">
                <a16:creationId xmlns:a16="http://schemas.microsoft.com/office/drawing/2014/main" id="{837A57CB-9EC4-4215-9407-54917FC44726}"/>
              </a:ext>
            </a:extLst>
          </p:cNvPr>
          <p:cNvSpPr/>
          <p:nvPr/>
        </p:nvSpPr>
        <p:spPr>
          <a:xfrm>
            <a:off x="4207267" y="4415911"/>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400" dirty="0">
                <a:solidFill>
                  <a:schemeClr val="tx1"/>
                </a:solidFill>
                <a:latin typeface="Microsoft YaHei Light" panose="020B0502040204020203" pitchFamily="34" charset="-122"/>
                <a:ea typeface="Microsoft YaHei Light" panose="020B0502040204020203" pitchFamily="34" charset="-122"/>
              </a:rPr>
              <a:t>特征词</a:t>
            </a:r>
            <a:r>
              <a:rPr lang="en-US" altLang="zh-CN" sz="1400" dirty="0">
                <a:solidFill>
                  <a:schemeClr val="tx1"/>
                </a:solidFill>
                <a:latin typeface="Microsoft YaHei Light" panose="020B0502040204020203" pitchFamily="34" charset="-122"/>
                <a:ea typeface="Microsoft YaHei Light" panose="020B0502040204020203" pitchFamily="34" charset="-122"/>
              </a:rPr>
              <a:t>A</a:t>
            </a:r>
            <a:endParaRPr lang="zh-CN" altLang="en-US" sz="1400" dirty="0">
              <a:solidFill>
                <a:schemeClr val="tx1"/>
              </a:solidFill>
              <a:latin typeface="Microsoft YaHei Light" panose="020B0502040204020203" pitchFamily="34" charset="-122"/>
              <a:ea typeface="Microsoft YaHei Light" panose="020B0502040204020203" pitchFamily="34" charset="-122"/>
            </a:endParaRPr>
          </a:p>
        </p:txBody>
      </p:sp>
      <p:cxnSp>
        <p:nvCxnSpPr>
          <p:cNvPr id="62" name="直接箭头连接符 61">
            <a:extLst>
              <a:ext uri="{FF2B5EF4-FFF2-40B4-BE49-F238E27FC236}">
                <a16:creationId xmlns:a16="http://schemas.microsoft.com/office/drawing/2014/main" id="{4A845F5B-156C-4E38-841D-1C000B173039}"/>
              </a:ext>
            </a:extLst>
          </p:cNvPr>
          <p:cNvCxnSpPr>
            <a:cxnSpLocks/>
            <a:stCxn id="11" idx="4"/>
            <a:endCxn id="35" idx="0"/>
          </p:cNvCxnSpPr>
          <p:nvPr/>
        </p:nvCxnSpPr>
        <p:spPr>
          <a:xfrm>
            <a:off x="5889709" y="3993947"/>
            <a:ext cx="0" cy="421964"/>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77">
            <a:extLst>
              <a:ext uri="{FF2B5EF4-FFF2-40B4-BE49-F238E27FC236}">
                <a16:creationId xmlns:a16="http://schemas.microsoft.com/office/drawing/2014/main" id="{54DA6639-8506-478E-B8C7-D3E2FFCBD8F1}"/>
              </a:ext>
            </a:extLst>
          </p:cNvPr>
          <p:cNvCxnSpPr>
            <a:cxnSpLocks/>
            <a:stCxn id="9" idx="4"/>
            <a:endCxn id="86" idx="0"/>
          </p:cNvCxnSpPr>
          <p:nvPr/>
        </p:nvCxnSpPr>
        <p:spPr>
          <a:xfrm>
            <a:off x="9389232" y="3993947"/>
            <a:ext cx="0" cy="421964"/>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85" name="椭圆 84">
            <a:extLst>
              <a:ext uri="{FF2B5EF4-FFF2-40B4-BE49-F238E27FC236}">
                <a16:creationId xmlns:a16="http://schemas.microsoft.com/office/drawing/2014/main" id="{089289EC-485C-41A5-9B92-522E7F4ED9F4}"/>
              </a:ext>
            </a:extLst>
          </p:cNvPr>
          <p:cNvSpPr/>
          <p:nvPr/>
        </p:nvSpPr>
        <p:spPr>
          <a:xfrm>
            <a:off x="7718074" y="4415911"/>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400" dirty="0">
                <a:solidFill>
                  <a:schemeClr val="tx1"/>
                </a:solidFill>
                <a:latin typeface="Microsoft YaHei Light" panose="020B0502040204020203" pitchFamily="34" charset="-122"/>
                <a:ea typeface="Microsoft YaHei Light" panose="020B0502040204020203" pitchFamily="34" charset="-122"/>
              </a:rPr>
              <a:t>特征词</a:t>
            </a:r>
            <a:r>
              <a:rPr lang="en-US" altLang="zh-CN" sz="1400" dirty="0">
                <a:solidFill>
                  <a:schemeClr val="tx1"/>
                </a:solidFill>
                <a:latin typeface="Microsoft YaHei Light" panose="020B0502040204020203" pitchFamily="34" charset="-122"/>
                <a:ea typeface="Microsoft YaHei Light" panose="020B0502040204020203" pitchFamily="34" charset="-122"/>
              </a:rPr>
              <a:t>D</a:t>
            </a:r>
            <a:endParaRPr lang="zh-CN" altLang="en-US" sz="1400" dirty="0">
              <a:solidFill>
                <a:schemeClr val="tx1"/>
              </a:solidFill>
              <a:latin typeface="Microsoft YaHei Light" panose="020B0502040204020203" pitchFamily="34" charset="-122"/>
              <a:ea typeface="Microsoft YaHei Light" panose="020B0502040204020203" pitchFamily="34" charset="-122"/>
            </a:endParaRPr>
          </a:p>
        </p:txBody>
      </p:sp>
      <p:sp>
        <p:nvSpPr>
          <p:cNvPr id="86" name="椭圆 85">
            <a:extLst>
              <a:ext uri="{FF2B5EF4-FFF2-40B4-BE49-F238E27FC236}">
                <a16:creationId xmlns:a16="http://schemas.microsoft.com/office/drawing/2014/main" id="{53F75271-0838-44AE-8A3B-ADFD5DBB60E1}"/>
              </a:ext>
            </a:extLst>
          </p:cNvPr>
          <p:cNvSpPr/>
          <p:nvPr/>
        </p:nvSpPr>
        <p:spPr>
          <a:xfrm>
            <a:off x="8849232" y="4415911"/>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400" dirty="0">
                <a:solidFill>
                  <a:schemeClr val="tx1"/>
                </a:solidFill>
                <a:latin typeface="Microsoft YaHei Light" panose="020B0502040204020203" pitchFamily="34" charset="-122"/>
                <a:ea typeface="Microsoft YaHei Light" panose="020B0502040204020203" pitchFamily="34" charset="-122"/>
              </a:rPr>
              <a:t>特征词</a:t>
            </a:r>
            <a:r>
              <a:rPr lang="en-US" altLang="zh-CN" sz="1400" dirty="0">
                <a:solidFill>
                  <a:schemeClr val="tx1"/>
                </a:solidFill>
                <a:latin typeface="Microsoft YaHei Light" panose="020B0502040204020203" pitchFamily="34" charset="-122"/>
                <a:ea typeface="Microsoft YaHei Light" panose="020B0502040204020203" pitchFamily="34" charset="-122"/>
              </a:rPr>
              <a:t>E</a:t>
            </a:r>
            <a:endParaRPr lang="zh-CN" altLang="en-US" sz="1400" dirty="0">
              <a:solidFill>
                <a:schemeClr val="tx1"/>
              </a:solidFill>
              <a:latin typeface="Microsoft YaHei Light" panose="020B0502040204020203" pitchFamily="34" charset="-122"/>
              <a:ea typeface="Microsoft YaHei Light" panose="020B0502040204020203" pitchFamily="34" charset="-122"/>
            </a:endParaRPr>
          </a:p>
        </p:txBody>
      </p:sp>
      <p:sp>
        <p:nvSpPr>
          <p:cNvPr id="87" name="椭圆 86">
            <a:extLst>
              <a:ext uri="{FF2B5EF4-FFF2-40B4-BE49-F238E27FC236}">
                <a16:creationId xmlns:a16="http://schemas.microsoft.com/office/drawing/2014/main" id="{5C6873FE-6190-459A-9CE0-04E515F6BD37}"/>
              </a:ext>
            </a:extLst>
          </p:cNvPr>
          <p:cNvSpPr/>
          <p:nvPr/>
        </p:nvSpPr>
        <p:spPr>
          <a:xfrm>
            <a:off x="10011565" y="4415911"/>
            <a:ext cx="1080000" cy="1080000"/>
          </a:xfrm>
          <a:prstGeom prst="ellipse">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400" dirty="0">
                <a:solidFill>
                  <a:schemeClr val="tx1"/>
                </a:solidFill>
                <a:latin typeface="Microsoft YaHei Light" panose="020B0502040204020203" pitchFamily="34" charset="-122"/>
                <a:ea typeface="Microsoft YaHei Light" panose="020B0502040204020203" pitchFamily="34" charset="-122"/>
              </a:rPr>
              <a:t>特征词</a:t>
            </a:r>
            <a:r>
              <a:rPr lang="en-US" altLang="zh-CN" sz="1400" dirty="0">
                <a:solidFill>
                  <a:schemeClr val="tx1"/>
                </a:solidFill>
                <a:latin typeface="Microsoft YaHei Light" panose="020B0502040204020203" pitchFamily="34" charset="-122"/>
                <a:ea typeface="Microsoft YaHei Light" panose="020B0502040204020203" pitchFamily="34" charset="-122"/>
              </a:rPr>
              <a:t>F</a:t>
            </a:r>
            <a:endParaRPr lang="zh-CN" altLang="en-US" sz="1400" dirty="0">
              <a:solidFill>
                <a:schemeClr val="tx1"/>
              </a:solidFill>
              <a:latin typeface="Microsoft YaHei Light" panose="020B0502040204020203" pitchFamily="34" charset="-122"/>
              <a:ea typeface="Microsoft YaHei Light" panose="020B0502040204020203" pitchFamily="34" charset="-122"/>
            </a:endParaRPr>
          </a:p>
        </p:txBody>
      </p:sp>
      <p:cxnSp>
        <p:nvCxnSpPr>
          <p:cNvPr id="45" name="直接箭头连接符 61">
            <a:extLst>
              <a:ext uri="{FF2B5EF4-FFF2-40B4-BE49-F238E27FC236}">
                <a16:creationId xmlns:a16="http://schemas.microsoft.com/office/drawing/2014/main" id="{E1356738-EC61-8947-95AC-C0C145C60A14}"/>
              </a:ext>
            </a:extLst>
          </p:cNvPr>
          <p:cNvCxnSpPr>
            <a:cxnSpLocks/>
            <a:stCxn id="11" idx="4"/>
            <a:endCxn id="37" idx="0"/>
          </p:cNvCxnSpPr>
          <p:nvPr/>
        </p:nvCxnSpPr>
        <p:spPr>
          <a:xfrm flipH="1">
            <a:off x="4747267" y="3993947"/>
            <a:ext cx="1142442" cy="421964"/>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61">
            <a:extLst>
              <a:ext uri="{FF2B5EF4-FFF2-40B4-BE49-F238E27FC236}">
                <a16:creationId xmlns:a16="http://schemas.microsoft.com/office/drawing/2014/main" id="{FAC06EB6-6E77-DE45-AB8C-3957F38251FE}"/>
              </a:ext>
            </a:extLst>
          </p:cNvPr>
          <p:cNvCxnSpPr>
            <a:cxnSpLocks/>
            <a:stCxn id="11" idx="4"/>
            <a:endCxn id="36" idx="0"/>
          </p:cNvCxnSpPr>
          <p:nvPr/>
        </p:nvCxnSpPr>
        <p:spPr>
          <a:xfrm>
            <a:off x="5889709" y="3993947"/>
            <a:ext cx="1124144" cy="421964"/>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61">
            <a:extLst>
              <a:ext uri="{FF2B5EF4-FFF2-40B4-BE49-F238E27FC236}">
                <a16:creationId xmlns:a16="http://schemas.microsoft.com/office/drawing/2014/main" id="{E3DC4B74-0451-6945-9DEF-3D0F4B336A60}"/>
              </a:ext>
            </a:extLst>
          </p:cNvPr>
          <p:cNvCxnSpPr>
            <a:cxnSpLocks/>
            <a:stCxn id="5" idx="4"/>
            <a:endCxn id="11" idx="0"/>
          </p:cNvCxnSpPr>
          <p:nvPr/>
        </p:nvCxnSpPr>
        <p:spPr>
          <a:xfrm flipH="1">
            <a:off x="5889709" y="2364422"/>
            <a:ext cx="1756111" cy="549525"/>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61">
            <a:extLst>
              <a:ext uri="{FF2B5EF4-FFF2-40B4-BE49-F238E27FC236}">
                <a16:creationId xmlns:a16="http://schemas.microsoft.com/office/drawing/2014/main" id="{CC707465-5029-6A4D-9D43-1E2A0F3B5727}"/>
              </a:ext>
            </a:extLst>
          </p:cNvPr>
          <p:cNvCxnSpPr>
            <a:cxnSpLocks/>
            <a:stCxn id="5" idx="4"/>
            <a:endCxn id="9" idx="0"/>
          </p:cNvCxnSpPr>
          <p:nvPr/>
        </p:nvCxnSpPr>
        <p:spPr>
          <a:xfrm>
            <a:off x="7645820" y="2364422"/>
            <a:ext cx="1743412" cy="549525"/>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接箭头连接符 61">
            <a:extLst>
              <a:ext uri="{FF2B5EF4-FFF2-40B4-BE49-F238E27FC236}">
                <a16:creationId xmlns:a16="http://schemas.microsoft.com/office/drawing/2014/main" id="{74C376FD-CD78-E24B-9BAC-26EC951B2D05}"/>
              </a:ext>
            </a:extLst>
          </p:cNvPr>
          <p:cNvCxnSpPr>
            <a:cxnSpLocks/>
            <a:stCxn id="9" idx="4"/>
            <a:endCxn id="85" idx="0"/>
          </p:cNvCxnSpPr>
          <p:nvPr/>
        </p:nvCxnSpPr>
        <p:spPr>
          <a:xfrm flipH="1">
            <a:off x="8258074" y="3993947"/>
            <a:ext cx="1131158" cy="421964"/>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接箭头连接符 61">
            <a:extLst>
              <a:ext uri="{FF2B5EF4-FFF2-40B4-BE49-F238E27FC236}">
                <a16:creationId xmlns:a16="http://schemas.microsoft.com/office/drawing/2014/main" id="{808F8BCA-8D31-9B4A-A9F2-A7399CB9A66D}"/>
              </a:ext>
            </a:extLst>
          </p:cNvPr>
          <p:cNvCxnSpPr>
            <a:cxnSpLocks/>
            <a:stCxn id="9" idx="4"/>
            <a:endCxn id="87" idx="0"/>
          </p:cNvCxnSpPr>
          <p:nvPr/>
        </p:nvCxnSpPr>
        <p:spPr>
          <a:xfrm>
            <a:off x="9389232" y="3993947"/>
            <a:ext cx="1162333" cy="421964"/>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434116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9">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1">
            <a:extLst>
              <a:ext uri="{FF2B5EF4-FFF2-40B4-BE49-F238E27FC236}">
                <a16:creationId xmlns:a16="http://schemas.microsoft.com/office/drawing/2014/main" id="{18CADB29-8DC2-4A50-8BEC-5C30E8868F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1" name="Rectangle 13">
            <a:extLst>
              <a:ext uri="{FF2B5EF4-FFF2-40B4-BE49-F238E27FC236}">
                <a16:creationId xmlns:a16="http://schemas.microsoft.com/office/drawing/2014/main" id="{5DF1B43F-EA23-4B99-96C3-C17484DE3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6739466"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a:extLst>
              <a:ext uri="{FF2B5EF4-FFF2-40B4-BE49-F238E27FC236}">
                <a16:creationId xmlns:a16="http://schemas.microsoft.com/office/drawing/2014/main" id="{36D41156-27B7-A24C-9CDA-91B803F118A1}"/>
              </a:ext>
            </a:extLst>
          </p:cNvPr>
          <p:cNvSpPr>
            <a:spLocks noGrp="1"/>
          </p:cNvSpPr>
          <p:nvPr>
            <p:ph type="title"/>
          </p:nvPr>
        </p:nvSpPr>
        <p:spPr>
          <a:xfrm>
            <a:off x="1286929" y="1405466"/>
            <a:ext cx="4805489" cy="4047068"/>
          </a:xfrm>
        </p:spPr>
        <p:txBody>
          <a:bodyPr vert="horz" lIns="91440" tIns="45720" rIns="91440" bIns="45720" rtlCol="0" anchor="ctr">
            <a:normAutofit/>
          </a:bodyPr>
          <a:lstStyle/>
          <a:p>
            <a:pPr algn="r"/>
            <a:r>
              <a:rPr kumimoji="1" lang="zh-CN" altLang="en-US" sz="6000" b="1" dirty="0">
                <a:solidFill>
                  <a:srgbClr val="FFFFFF"/>
                </a:solidFill>
                <a:latin typeface="Microsoft YaHei" panose="020B0503020204020204" pitchFamily="34" charset="-122"/>
                <a:ea typeface="Microsoft YaHei" panose="020B0503020204020204" pitchFamily="34" charset="-122"/>
              </a:rPr>
              <a:t>概念引入</a:t>
            </a:r>
          </a:p>
        </p:txBody>
      </p:sp>
      <p:sp>
        <p:nvSpPr>
          <p:cNvPr id="3" name="文本占位符 2">
            <a:extLst>
              <a:ext uri="{FF2B5EF4-FFF2-40B4-BE49-F238E27FC236}">
                <a16:creationId xmlns:a16="http://schemas.microsoft.com/office/drawing/2014/main" id="{FABAEF9C-175A-3748-92D1-E659AF606573}"/>
              </a:ext>
            </a:extLst>
          </p:cNvPr>
          <p:cNvSpPr>
            <a:spLocks noGrp="1"/>
          </p:cNvSpPr>
          <p:nvPr>
            <p:ph type="body" idx="1"/>
          </p:nvPr>
        </p:nvSpPr>
        <p:spPr>
          <a:xfrm>
            <a:off x="6975836" y="890644"/>
            <a:ext cx="3011250" cy="5076712"/>
          </a:xfrm>
        </p:spPr>
        <p:txBody>
          <a:bodyPr vert="horz" lIns="91440" tIns="45720" rIns="91440" bIns="45720" rtlCol="0" anchor="ctr">
            <a:normAutofit/>
          </a:bodyPr>
          <a:lstStyle/>
          <a:p>
            <a:r>
              <a:rPr kumimoji="1" lang="zh-CN" altLang="en-US" sz="2000" dirty="0">
                <a:solidFill>
                  <a:schemeClr val="tx1">
                    <a:lumMod val="50000"/>
                    <a:lumOff val="50000"/>
                  </a:schemeClr>
                </a:solidFill>
                <a:latin typeface="Microsoft YaHei Light" panose="020B0502040204020203" pitchFamily="34" charset="-122"/>
                <a:ea typeface="Microsoft YaHei Light" panose="020B0502040204020203" pitchFamily="34" charset="-122"/>
              </a:rPr>
              <a:t>刘宏玉</a:t>
            </a:r>
          </a:p>
        </p:txBody>
      </p:sp>
      <p:sp>
        <p:nvSpPr>
          <p:cNvPr id="22" name="Rectangle 15">
            <a:extLst>
              <a:ext uri="{FF2B5EF4-FFF2-40B4-BE49-F238E27FC236}">
                <a16:creationId xmlns:a16="http://schemas.microsoft.com/office/drawing/2014/main" id="{D5FD08BB-EB5C-48F5-95FD-3F539DDD4A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34135" y="761999"/>
            <a:ext cx="1561446"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9039702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8BE0CA6-1AC6-5F4C-B1EF-50F1D7734984}"/>
              </a:ext>
            </a:extLst>
          </p:cNvPr>
          <p:cNvSpPr>
            <a:spLocks noGrp="1"/>
          </p:cNvSpPr>
          <p:nvPr>
            <p:ph type="title"/>
          </p:nvPr>
        </p:nvSpPr>
        <p:spPr/>
        <p:txBody>
          <a:bodyPr/>
          <a:lstStyle/>
          <a:p>
            <a:r>
              <a:rPr kumimoji="1" lang="zh-CN" altLang="en-US" sz="5400" b="1" dirty="0">
                <a:latin typeface="Microsoft YaHei" panose="020B0503020204020204" pitchFamily="34" charset="-122"/>
                <a:ea typeface="Microsoft YaHei" panose="020B0503020204020204" pitchFamily="34" charset="-122"/>
              </a:rPr>
              <a:t>文本建模</a:t>
            </a:r>
          </a:p>
        </p:txBody>
      </p:sp>
      <p:sp>
        <p:nvSpPr>
          <p:cNvPr id="2" name="文本占位符 1"/>
          <p:cNvSpPr>
            <a:spLocks noGrp="1"/>
          </p:cNvSpPr>
          <p:nvPr>
            <p:ph idx="1"/>
          </p:nvPr>
        </p:nvSpPr>
        <p:spPr>
          <a:prstGeom prst="rect">
            <a:avLst/>
          </a:prstGeom>
        </p:spPr>
        <p:txBody>
          <a:bodyPr>
            <a:normAutofit/>
          </a:bodyPr>
          <a:lstStyle/>
          <a:p>
            <a:pPr marL="0" indent="0">
              <a:lnSpc>
                <a:spcPct val="150000"/>
              </a:lnSpc>
              <a:spcAft>
                <a:spcPts val="1200"/>
              </a:spcAft>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共轭分布</a:t>
            </a:r>
            <a:endPar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50000"/>
              </a:lnSpc>
              <a:spcAft>
                <a:spcPts val="1200"/>
              </a:spcAft>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先验分布和后验分布的形式应该是一样的，这样的分布我们一般叫共轭分布</a:t>
            </a:r>
          </a:p>
        </p:txBody>
      </p:sp>
    </p:spTree>
    <p:extLst>
      <p:ext uri="{BB962C8B-B14F-4D97-AF65-F5344CB8AC3E}">
        <p14:creationId xmlns:p14="http://schemas.microsoft.com/office/powerpoint/2010/main" val="408893723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1D71DF57-26D1-6442-83D7-CD1BBC8CCC41}"/>
              </a:ext>
            </a:extLst>
          </p:cNvPr>
          <p:cNvSpPr>
            <a:spLocks noGrp="1"/>
          </p:cNvSpPr>
          <p:nvPr>
            <p:ph type="title"/>
          </p:nvPr>
        </p:nvSpPr>
        <p:spPr/>
        <p:txBody>
          <a:bodyPr/>
          <a:lstStyle/>
          <a:p>
            <a:pPr algn="ctr">
              <a:lnSpc>
                <a:spcPct val="150000"/>
              </a:lnSpc>
            </a:pPr>
            <a:r>
              <a:rPr kumimoji="1" lang="zh-CN" altLang="en-US" sz="5400" b="1" dirty="0">
                <a:latin typeface="Microsoft YaHei" panose="020B0503020204020204" pitchFamily="34" charset="-122"/>
                <a:ea typeface="Microsoft YaHei" panose="020B0503020204020204" pitchFamily="34" charset="-122"/>
              </a:rPr>
              <a:t>文本建模</a:t>
            </a:r>
            <a:br>
              <a:rPr kumimoji="1" lang="en-US" altLang="zh-CN" sz="5400" b="1" dirty="0">
                <a:latin typeface="Microsoft YaHei" panose="020B0503020204020204" pitchFamily="34" charset="-122"/>
                <a:ea typeface="Microsoft YaHei" panose="020B0503020204020204" pitchFamily="34" charset="-122"/>
              </a:rPr>
            </a:br>
            <a:r>
              <a:rPr kumimoji="1" lang="zh-CN" altLang="en-US" sz="2800" dirty="0">
                <a:latin typeface="Microsoft YaHei Light" panose="020B0502040204020203" pitchFamily="34" charset="-122"/>
                <a:ea typeface="Microsoft YaHei Light" panose="020B0502040204020203" pitchFamily="34" charset="-122"/>
              </a:rPr>
              <a:t>共轭分布</a:t>
            </a:r>
            <a:endParaRPr kumimoji="1" lang="zh-CN" altLang="en-US" dirty="0">
              <a:latin typeface="Microsoft YaHei Light" panose="020B0502040204020203" pitchFamily="34" charset="-122"/>
              <a:ea typeface="Microsoft YaHei Light" panose="020B0502040204020203" pitchFamily="34" charset="-122"/>
            </a:endParaRPr>
          </a:p>
        </p:txBody>
      </p:sp>
      <p:sp>
        <p:nvSpPr>
          <p:cNvPr id="2" name="文本占位符 1"/>
          <p:cNvSpPr>
            <a:spLocks noGrp="1"/>
          </p:cNvSpPr>
          <p:nvPr>
            <p:ph idx="1"/>
          </p:nvPr>
        </p:nvSpPr>
        <p:spPr>
          <a:xfrm>
            <a:off x="3869268" y="864108"/>
            <a:ext cx="7315200" cy="5193792"/>
          </a:xfrm>
          <a:prstGeom prst="rect">
            <a:avLst/>
          </a:prstGeom>
        </p:spPr>
        <p:txBody>
          <a:bodyPr>
            <a:normAutofit/>
          </a:bodyPr>
          <a:lstStyle/>
          <a:p>
            <a:pPr marL="0" indent="0">
              <a:lnSpc>
                <a:spcPct val="150000"/>
              </a:lnSpc>
              <a:spcBef>
                <a:spcPts val="0"/>
              </a:spcBef>
              <a:spcAft>
                <a:spcPts val="1200"/>
              </a:spcAft>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二项分布与</a:t>
            </a:r>
            <a:r>
              <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rPr>
              <a:t>Beta</a:t>
            </a: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分布（共轭）</a:t>
            </a:r>
            <a:endPar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00000"/>
              </a:lnSpc>
              <a:spcBef>
                <a:spcPts val="0"/>
              </a:spcBef>
              <a:spcAft>
                <a:spcPts val="1200"/>
              </a:spcAft>
              <a:buNone/>
            </a:pP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二项分布</a:t>
            </a: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00000"/>
              </a:lnSpc>
              <a:spcBef>
                <a:spcPts val="0"/>
              </a:spcBef>
              <a:spcAft>
                <a:spcPts val="1200"/>
              </a:spcAft>
              <a:buNone/>
            </a:pPr>
            <a:endParaRPr lang="en-US"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00000"/>
              </a:lnSpc>
              <a:spcBef>
                <a:spcPts val="0"/>
              </a:spcBef>
              <a:spcAft>
                <a:spcPts val="1200"/>
              </a:spcAft>
              <a:buNone/>
            </a:pPr>
            <a:r>
              <a:rPr lang="en-US"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p</a:t>
            </a:r>
            <a:r>
              <a:rPr lang="zh-CN" altLang="en-US"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是好人的概率，</a:t>
            </a:r>
            <a:r>
              <a:rPr lang="en-US"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n</a:t>
            </a:r>
            <a:r>
              <a:rPr lang="zh-CN" altLang="en-US"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是总人数，</a:t>
            </a:r>
            <a:r>
              <a:rPr lang="en-US"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k</a:t>
            </a:r>
            <a:r>
              <a:rPr lang="zh-CN" altLang="en-US"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好人个数</a:t>
            </a:r>
            <a:endParaRPr lang="en-US"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00000"/>
              </a:lnSpc>
              <a:spcBef>
                <a:spcPts val="0"/>
              </a:spcBef>
              <a:spcAft>
                <a:spcPts val="1200"/>
              </a:spcAft>
              <a:buNone/>
            </a:pP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00000"/>
              </a:lnSpc>
              <a:spcBef>
                <a:spcPts val="0"/>
              </a:spcBef>
              <a:spcAft>
                <a:spcPts val="1200"/>
              </a:spcAft>
              <a:buNone/>
            </a:pPr>
            <a:r>
              <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rPr>
              <a:t>Beta</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分布</a:t>
            </a: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00000"/>
              </a:lnSpc>
              <a:spcBef>
                <a:spcPts val="0"/>
              </a:spcBef>
              <a:spcAft>
                <a:spcPts val="1200"/>
              </a:spcAft>
              <a:buNone/>
            </a:pPr>
            <a:endParaRPr lang="en-US"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00000"/>
              </a:lnSpc>
              <a:spcBef>
                <a:spcPts val="0"/>
              </a:spcBef>
              <a:spcAft>
                <a:spcPts val="1200"/>
              </a:spcAft>
              <a:buNone/>
            </a:pPr>
            <a:r>
              <a:rPr lang="el-GR"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Γ</a:t>
            </a:r>
            <a:r>
              <a:rPr lang="zh-CN" altLang="en-US"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是</a:t>
            </a:r>
            <a:r>
              <a:rPr lang="en-US"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Gamma</a:t>
            </a:r>
            <a:r>
              <a:rPr lang="zh-CN" altLang="en-US"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函数，</a:t>
            </a:r>
            <a:r>
              <a:rPr lang="el-GR"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 Γ(</a:t>
            </a:r>
            <a:r>
              <a:rPr lang="en-US" altLang="zh-CN" sz="1400" dirty="0">
                <a:solidFill>
                  <a:schemeClr val="tx1">
                    <a:lumMod val="75000"/>
                    <a:lumOff val="25000"/>
                  </a:schemeClr>
                </a:solidFill>
                <a:latin typeface="Microsoft YaHei Light" panose="020B0502040204020203" pitchFamily="34" charset="-122"/>
                <a:ea typeface="Microsoft YaHei Light" panose="020B0502040204020203" pitchFamily="34" charset="-122"/>
              </a:rPr>
              <a:t>x)=(x−1)!</a:t>
            </a:r>
          </a:p>
          <a:p>
            <a:pPr marL="0" indent="0">
              <a:lnSpc>
                <a:spcPct val="100000"/>
              </a:lnSpc>
              <a:spcBef>
                <a:spcPts val="0"/>
              </a:spcBef>
              <a:spcAft>
                <a:spcPts val="1200"/>
              </a:spcAft>
              <a:buNone/>
            </a:pP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lnSpc>
                <a:spcPct val="100000"/>
              </a:lnSpc>
              <a:spcBef>
                <a:spcPts val="0"/>
              </a:spcBef>
              <a:spcAft>
                <a:spcPts val="1200"/>
              </a:spcAft>
              <a:buNone/>
            </a:pP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共轭</a:t>
            </a:r>
            <a:endParaRPr lang="en-US" altLang="zh-CN" sz="1800"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p:txBody>
      </p:sp>
      <p:pic>
        <p:nvPicPr>
          <p:cNvPr id="5" name="图片 4">
            <a:extLst>
              <a:ext uri="{FF2B5EF4-FFF2-40B4-BE49-F238E27FC236}">
                <a16:creationId xmlns:a16="http://schemas.microsoft.com/office/drawing/2014/main" id="{4309FA5E-964E-428D-B115-F7377BC426C2}"/>
              </a:ext>
            </a:extLst>
          </p:cNvPr>
          <p:cNvPicPr>
            <a:picLocks noChangeAspect="1"/>
          </p:cNvPicPr>
          <p:nvPr/>
        </p:nvPicPr>
        <p:blipFill>
          <a:blip r:embed="rId3">
            <a:clrChange>
              <a:clrFrom>
                <a:srgbClr val="CFE8CB"/>
              </a:clrFrom>
              <a:clrTo>
                <a:srgbClr val="CFE8CB">
                  <a:alpha val="0"/>
                </a:srgbClr>
              </a:clrTo>
            </a:clrChange>
          </a:blip>
          <a:stretch>
            <a:fillRect/>
          </a:stretch>
        </p:blipFill>
        <p:spPr>
          <a:xfrm>
            <a:off x="5534357" y="2334683"/>
            <a:ext cx="4858428" cy="610266"/>
          </a:xfrm>
          <a:prstGeom prst="rect">
            <a:avLst/>
          </a:prstGeom>
        </p:spPr>
      </p:pic>
      <p:pic>
        <p:nvPicPr>
          <p:cNvPr id="8" name="图片 7">
            <a:extLst>
              <a:ext uri="{FF2B5EF4-FFF2-40B4-BE49-F238E27FC236}">
                <a16:creationId xmlns:a16="http://schemas.microsoft.com/office/drawing/2014/main" id="{7BBCACBD-F062-446B-9A96-3524FAD8BE94}"/>
              </a:ext>
            </a:extLst>
          </p:cNvPr>
          <p:cNvPicPr>
            <a:picLocks noChangeAspect="1"/>
          </p:cNvPicPr>
          <p:nvPr/>
        </p:nvPicPr>
        <p:blipFill>
          <a:blip r:embed="rId4">
            <a:clrChange>
              <a:clrFrom>
                <a:srgbClr val="CFE8CB"/>
              </a:clrFrom>
              <a:clrTo>
                <a:srgbClr val="CFE8CB">
                  <a:alpha val="0"/>
                </a:srgbClr>
              </a:clrTo>
            </a:clrChange>
          </a:blip>
          <a:stretch>
            <a:fillRect/>
          </a:stretch>
        </p:blipFill>
        <p:spPr>
          <a:xfrm>
            <a:off x="5097654" y="3954825"/>
            <a:ext cx="4858427" cy="610266"/>
          </a:xfrm>
          <a:prstGeom prst="rect">
            <a:avLst/>
          </a:prstGeom>
        </p:spPr>
      </p:pic>
      <p:pic>
        <p:nvPicPr>
          <p:cNvPr id="10" name="图片 9">
            <a:extLst>
              <a:ext uri="{FF2B5EF4-FFF2-40B4-BE49-F238E27FC236}">
                <a16:creationId xmlns:a16="http://schemas.microsoft.com/office/drawing/2014/main" id="{A3B37314-3210-4E5A-AF8D-22ED147DF01B}"/>
              </a:ext>
            </a:extLst>
          </p:cNvPr>
          <p:cNvPicPr>
            <a:picLocks noChangeAspect="1"/>
          </p:cNvPicPr>
          <p:nvPr/>
        </p:nvPicPr>
        <p:blipFill>
          <a:blip r:embed="rId5">
            <a:clrChange>
              <a:clrFrom>
                <a:srgbClr val="CFE8CB"/>
              </a:clrFrom>
              <a:clrTo>
                <a:srgbClr val="CFE8CB">
                  <a:alpha val="0"/>
                </a:srgbClr>
              </a:clrTo>
            </a:clrChange>
          </a:blip>
          <a:stretch>
            <a:fillRect/>
          </a:stretch>
        </p:blipFill>
        <p:spPr>
          <a:xfrm>
            <a:off x="5273252" y="5472572"/>
            <a:ext cx="5005233" cy="504895"/>
          </a:xfrm>
          <a:prstGeom prst="rect">
            <a:avLst/>
          </a:prstGeom>
        </p:spPr>
      </p:pic>
    </p:spTree>
    <p:extLst>
      <p:ext uri="{BB962C8B-B14F-4D97-AF65-F5344CB8AC3E}">
        <p14:creationId xmlns:p14="http://schemas.microsoft.com/office/powerpoint/2010/main" val="236379781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5290372D-F5F3-FF4B-A956-76ADECA8A594}"/>
              </a:ext>
            </a:extLst>
          </p:cNvPr>
          <p:cNvSpPr>
            <a:spLocks noGrp="1"/>
          </p:cNvSpPr>
          <p:nvPr>
            <p:ph type="title"/>
          </p:nvPr>
        </p:nvSpPr>
        <p:spPr/>
        <p:txBody>
          <a:bodyPr/>
          <a:lstStyle/>
          <a:p>
            <a:pPr algn="ctr">
              <a:lnSpc>
                <a:spcPct val="150000"/>
              </a:lnSpc>
            </a:pPr>
            <a:r>
              <a:rPr kumimoji="1" lang="zh-CN" altLang="en-US" sz="5400" b="1" dirty="0">
                <a:latin typeface="Microsoft YaHei" panose="020B0503020204020204" pitchFamily="34" charset="-122"/>
                <a:ea typeface="Microsoft YaHei" panose="020B0503020204020204" pitchFamily="34" charset="-122"/>
              </a:rPr>
              <a:t>文本建模</a:t>
            </a:r>
            <a:br>
              <a:rPr kumimoji="1" lang="en-US" altLang="zh-CN" sz="5400" b="1" dirty="0">
                <a:latin typeface="Microsoft YaHei" panose="020B0503020204020204" pitchFamily="34" charset="-122"/>
                <a:ea typeface="Microsoft YaHei" panose="020B0503020204020204" pitchFamily="34" charset="-122"/>
              </a:rPr>
            </a:br>
            <a:r>
              <a:rPr kumimoji="1" lang="zh-CN" altLang="en-US" sz="2800" dirty="0">
                <a:latin typeface="Microsoft YaHei Light" panose="020B0502040204020203" pitchFamily="34" charset="-122"/>
                <a:ea typeface="Microsoft YaHei Light" panose="020B0502040204020203" pitchFamily="34" charset="-122"/>
              </a:rPr>
              <a:t>共轭分布</a:t>
            </a:r>
            <a:endParaRPr kumimoji="1" lang="zh-CN" altLang="en-US" dirty="0"/>
          </a:p>
        </p:txBody>
      </p:sp>
      <p:sp>
        <p:nvSpPr>
          <p:cNvPr id="2" name="文本占位符 1"/>
          <p:cNvSpPr>
            <a:spLocks noGrp="1"/>
          </p:cNvSpPr>
          <p:nvPr>
            <p:ph idx="1"/>
          </p:nvPr>
        </p:nvSpPr>
        <p:spPr>
          <a:prstGeom prst="rect">
            <a:avLst/>
          </a:prstGeom>
        </p:spPr>
        <p:txBody>
          <a:bodyPr>
            <a:normAutofit/>
          </a:bodyPr>
          <a:lstStyle/>
          <a:p>
            <a:pPr marL="0" indent="0">
              <a:spcAft>
                <a:spcPts val="1200"/>
              </a:spcAft>
              <a:buNone/>
            </a:pP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多项分布与</a:t>
            </a:r>
            <a:r>
              <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rPr>
              <a:t>Dirichlet </a:t>
            </a:r>
            <a:r>
              <a:rPr lang="zh-CN" altLang="en-US" sz="2800" b="1" dirty="0">
                <a:solidFill>
                  <a:schemeClr val="tx1">
                    <a:lumMod val="75000"/>
                    <a:lumOff val="25000"/>
                  </a:schemeClr>
                </a:solidFill>
                <a:latin typeface="Microsoft YaHei" panose="020B0503020204020204" pitchFamily="34" charset="-122"/>
                <a:ea typeface="Microsoft YaHei" panose="020B0503020204020204" pitchFamily="34" charset="-122"/>
              </a:rPr>
              <a:t>分布（共轭）</a:t>
            </a:r>
            <a:endParaRPr lang="en-US" altLang="zh-CN" sz="2800"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spcAft>
                <a:spcPts val="1200"/>
              </a:spcAft>
              <a:buNone/>
            </a:pP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多项分布</a:t>
            </a: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spcAft>
                <a:spcPts val="1200"/>
              </a:spcAft>
              <a:buNone/>
            </a:pP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spcAft>
                <a:spcPts val="1200"/>
              </a:spcAft>
              <a:buNone/>
            </a:pPr>
            <a:r>
              <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rPr>
              <a:t>Dirichlet</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分布</a:t>
            </a: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spcAft>
                <a:spcPts val="1200"/>
              </a:spcAft>
              <a:buNone/>
            </a:pP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spcAft>
                <a:spcPts val="1200"/>
              </a:spcAft>
              <a:buNone/>
            </a:pP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共轭</a:t>
            </a:r>
          </a:p>
        </p:txBody>
      </p:sp>
      <p:pic>
        <p:nvPicPr>
          <p:cNvPr id="3" name="图片 2">
            <a:extLst>
              <a:ext uri="{FF2B5EF4-FFF2-40B4-BE49-F238E27FC236}">
                <a16:creationId xmlns:a16="http://schemas.microsoft.com/office/drawing/2014/main" id="{0C22B253-B38B-4159-909B-D2F5D08B729E}"/>
              </a:ext>
            </a:extLst>
          </p:cNvPr>
          <p:cNvPicPr>
            <a:picLocks noChangeAspect="1"/>
          </p:cNvPicPr>
          <p:nvPr/>
        </p:nvPicPr>
        <p:blipFill>
          <a:blip r:embed="rId3">
            <a:clrChange>
              <a:clrFrom>
                <a:srgbClr val="CFE8CB"/>
              </a:clrFrom>
              <a:clrTo>
                <a:srgbClr val="CFE8CB">
                  <a:alpha val="0"/>
                </a:srgbClr>
              </a:clrTo>
            </a:clrChange>
          </a:blip>
          <a:stretch>
            <a:fillRect/>
          </a:stretch>
        </p:blipFill>
        <p:spPr>
          <a:xfrm>
            <a:off x="4668802" y="2795778"/>
            <a:ext cx="5400675" cy="628650"/>
          </a:xfrm>
          <a:prstGeom prst="rect">
            <a:avLst/>
          </a:prstGeom>
        </p:spPr>
      </p:pic>
      <p:pic>
        <p:nvPicPr>
          <p:cNvPr id="7" name="图片 6">
            <a:extLst>
              <a:ext uri="{FF2B5EF4-FFF2-40B4-BE49-F238E27FC236}">
                <a16:creationId xmlns:a16="http://schemas.microsoft.com/office/drawing/2014/main" id="{52D700F3-0442-4172-BFC5-87FD4880F0EB}"/>
              </a:ext>
            </a:extLst>
          </p:cNvPr>
          <p:cNvPicPr>
            <a:picLocks noChangeAspect="1"/>
          </p:cNvPicPr>
          <p:nvPr/>
        </p:nvPicPr>
        <p:blipFill>
          <a:blip r:embed="rId4">
            <a:clrChange>
              <a:clrFrom>
                <a:srgbClr val="CFE8CB"/>
              </a:clrFrom>
              <a:clrTo>
                <a:srgbClr val="CFE8CB">
                  <a:alpha val="0"/>
                </a:srgbClr>
              </a:clrTo>
            </a:clrChange>
          </a:blip>
          <a:stretch>
            <a:fillRect/>
          </a:stretch>
        </p:blipFill>
        <p:spPr>
          <a:xfrm>
            <a:off x="4668803" y="3873293"/>
            <a:ext cx="5400675" cy="849064"/>
          </a:xfrm>
          <a:prstGeom prst="rect">
            <a:avLst/>
          </a:prstGeom>
        </p:spPr>
      </p:pic>
      <p:pic>
        <p:nvPicPr>
          <p:cNvPr id="11" name="图片 10">
            <a:extLst>
              <a:ext uri="{FF2B5EF4-FFF2-40B4-BE49-F238E27FC236}">
                <a16:creationId xmlns:a16="http://schemas.microsoft.com/office/drawing/2014/main" id="{71E27F0A-FEF7-454C-98A7-A2D9C9EC051B}"/>
              </a:ext>
            </a:extLst>
          </p:cNvPr>
          <p:cNvPicPr>
            <a:picLocks noChangeAspect="1"/>
          </p:cNvPicPr>
          <p:nvPr/>
        </p:nvPicPr>
        <p:blipFill>
          <a:blip r:embed="rId5">
            <a:clrChange>
              <a:clrFrom>
                <a:srgbClr val="CFE8CB"/>
              </a:clrFrom>
              <a:clrTo>
                <a:srgbClr val="CFE8CB">
                  <a:alpha val="0"/>
                </a:srgbClr>
              </a:clrTo>
            </a:clrChange>
          </a:blip>
          <a:stretch>
            <a:fillRect/>
          </a:stretch>
        </p:blipFill>
        <p:spPr>
          <a:xfrm>
            <a:off x="4922802" y="5356098"/>
            <a:ext cx="5400675" cy="505490"/>
          </a:xfrm>
          <a:prstGeom prst="rect">
            <a:avLst/>
          </a:prstGeom>
        </p:spPr>
      </p:pic>
    </p:spTree>
    <p:extLst>
      <p:ext uri="{BB962C8B-B14F-4D97-AF65-F5344CB8AC3E}">
        <p14:creationId xmlns:p14="http://schemas.microsoft.com/office/powerpoint/2010/main" val="424361538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D586F056-9474-644A-A75B-D42546FB7CA9}"/>
              </a:ext>
            </a:extLst>
          </p:cNvPr>
          <p:cNvSpPr>
            <a:spLocks noGrp="1"/>
          </p:cNvSpPr>
          <p:nvPr>
            <p:ph type="title"/>
          </p:nvPr>
        </p:nvSpPr>
        <p:spPr/>
        <p:txBody>
          <a:bodyPr/>
          <a:lstStyle/>
          <a:p>
            <a:pPr algn="ctr">
              <a:lnSpc>
                <a:spcPct val="150000"/>
              </a:lnSpc>
            </a:pPr>
            <a:r>
              <a:rPr kumimoji="1" lang="zh-CN" altLang="en-US" sz="5400" b="1" dirty="0">
                <a:latin typeface="Microsoft YaHei" panose="020B0503020204020204" pitchFamily="34" charset="-122"/>
                <a:ea typeface="Microsoft YaHei" panose="020B0503020204020204" pitchFamily="34" charset="-122"/>
              </a:rPr>
              <a:t>文本建模</a:t>
            </a:r>
            <a:br>
              <a:rPr kumimoji="1" lang="en-US" altLang="zh-CN" sz="5400" b="1" dirty="0">
                <a:latin typeface="Microsoft YaHei" panose="020B0503020204020204" pitchFamily="34" charset="-122"/>
                <a:ea typeface="Microsoft YaHei" panose="020B0503020204020204" pitchFamily="34" charset="-122"/>
              </a:rPr>
            </a:br>
            <a:r>
              <a:rPr kumimoji="1" lang="en-US" altLang="zh-CN" sz="2800" dirty="0">
                <a:latin typeface="Microsoft YaHei Light" panose="020B0502040204020203" pitchFamily="34" charset="-122"/>
                <a:ea typeface="Microsoft YaHei Light" panose="020B0502040204020203" pitchFamily="34" charset="-122"/>
              </a:rPr>
              <a:t>LDA</a:t>
            </a:r>
            <a:r>
              <a:rPr kumimoji="1" lang="zh-CN" altLang="en-US" sz="2800" dirty="0">
                <a:latin typeface="Microsoft YaHei Light" panose="020B0502040204020203" pitchFamily="34" charset="-122"/>
                <a:ea typeface="Microsoft YaHei Light" panose="020B0502040204020203" pitchFamily="34" charset="-122"/>
              </a:rPr>
              <a:t>主题模型</a:t>
            </a:r>
            <a:endParaRPr kumimoji="1" lang="zh-CN" altLang="en-US" dirty="0"/>
          </a:p>
        </p:txBody>
      </p:sp>
      <p:pic>
        <p:nvPicPr>
          <p:cNvPr id="3" name="图片 2">
            <a:extLst>
              <a:ext uri="{FF2B5EF4-FFF2-40B4-BE49-F238E27FC236}">
                <a16:creationId xmlns:a16="http://schemas.microsoft.com/office/drawing/2014/main" id="{B169DDB5-0193-4873-888B-51980B83ED42}"/>
              </a:ext>
            </a:extLst>
          </p:cNvPr>
          <p:cNvPicPr>
            <a:picLocks noChangeAspect="1"/>
          </p:cNvPicPr>
          <p:nvPr/>
        </p:nvPicPr>
        <p:blipFill>
          <a:blip r:embed="rId3"/>
          <a:stretch>
            <a:fillRect/>
          </a:stretch>
        </p:blipFill>
        <p:spPr>
          <a:xfrm>
            <a:off x="3867636" y="4057194"/>
            <a:ext cx="6734175" cy="1943100"/>
          </a:xfrm>
          <a:prstGeom prst="rect">
            <a:avLst/>
          </a:prstGeom>
        </p:spPr>
      </p:pic>
      <p:sp>
        <p:nvSpPr>
          <p:cNvPr id="5" name="文本框 4">
            <a:extLst>
              <a:ext uri="{FF2B5EF4-FFF2-40B4-BE49-F238E27FC236}">
                <a16:creationId xmlns:a16="http://schemas.microsoft.com/office/drawing/2014/main" id="{3329304E-3915-402C-A412-0F15B2CD8989}"/>
              </a:ext>
            </a:extLst>
          </p:cNvPr>
          <p:cNvSpPr txBox="1"/>
          <p:nvPr/>
        </p:nvSpPr>
        <p:spPr>
          <a:xfrm>
            <a:off x="3985017" y="2151955"/>
            <a:ext cx="708211" cy="1269258"/>
          </a:xfrm>
          <a:prstGeom prst="rect">
            <a:avLst/>
          </a:prstGeom>
          <a:noFill/>
        </p:spPr>
        <p:txBody>
          <a:bodyPr wrap="square" rtlCol="0">
            <a:spAutoFit/>
          </a:bodyPr>
          <a:lstStyle/>
          <a:p>
            <a:pPr>
              <a:lnSpc>
                <a:spcPct val="130000"/>
              </a:lnSpc>
              <a:spcBef>
                <a:spcPts val="600"/>
              </a:spcBef>
            </a:pPr>
            <a:r>
              <a:rPr lang="zh-CN" altLang="en-US" sz="1200" dirty="0">
                <a:latin typeface="Microsoft YaHei Light" panose="020B0502040204020203" pitchFamily="34" charset="-122"/>
                <a:ea typeface="Microsoft YaHei Light" panose="020B0502040204020203" pitchFamily="34" charset="-122"/>
                <a:sym typeface="+mn-lt"/>
              </a:rPr>
              <a:t>分布的超参数，是一个</a:t>
            </a:r>
            <a:r>
              <a:rPr lang="en-US" altLang="zh-CN" sz="1200" dirty="0">
                <a:latin typeface="Microsoft YaHei Light" panose="020B0502040204020203" pitchFamily="34" charset="-122"/>
                <a:ea typeface="Microsoft YaHei Light" panose="020B0502040204020203" pitchFamily="34" charset="-122"/>
                <a:sym typeface="+mn-lt"/>
              </a:rPr>
              <a:t>K</a:t>
            </a:r>
            <a:r>
              <a:rPr lang="zh-CN" altLang="en-US" sz="1200" dirty="0">
                <a:latin typeface="Microsoft YaHei Light" panose="020B0502040204020203" pitchFamily="34" charset="-122"/>
                <a:ea typeface="Microsoft YaHei Light" panose="020B0502040204020203" pitchFamily="34" charset="-122"/>
                <a:sym typeface="+mn-lt"/>
              </a:rPr>
              <a:t>维向量</a:t>
            </a:r>
          </a:p>
        </p:txBody>
      </p:sp>
      <p:cxnSp>
        <p:nvCxnSpPr>
          <p:cNvPr id="8" name="直接箭头连接符 7">
            <a:extLst>
              <a:ext uri="{FF2B5EF4-FFF2-40B4-BE49-F238E27FC236}">
                <a16:creationId xmlns:a16="http://schemas.microsoft.com/office/drawing/2014/main" id="{C1202409-ABF2-47E8-8409-CC07E2E4E279}"/>
              </a:ext>
            </a:extLst>
          </p:cNvPr>
          <p:cNvCxnSpPr>
            <a:cxnSpLocks/>
            <a:stCxn id="5" idx="2"/>
          </p:cNvCxnSpPr>
          <p:nvPr/>
        </p:nvCxnSpPr>
        <p:spPr>
          <a:xfrm>
            <a:off x="4339123" y="3421213"/>
            <a:ext cx="0" cy="9217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2788766E-C367-4ED3-B0DD-A2A6297F005E}"/>
              </a:ext>
            </a:extLst>
          </p:cNvPr>
          <p:cNvSpPr/>
          <p:nvPr/>
        </p:nvSpPr>
        <p:spPr>
          <a:xfrm>
            <a:off x="8443136" y="2421151"/>
            <a:ext cx="1151125" cy="461665"/>
          </a:xfrm>
          <a:prstGeom prst="rect">
            <a:avLst/>
          </a:prstGeom>
        </p:spPr>
        <p:txBody>
          <a:bodyPr wrap="square">
            <a:spAutoFit/>
          </a:bodyPr>
          <a:lstStyle/>
          <a:p>
            <a:r>
              <a:rPr lang="zh-CN" altLang="en-US" sz="1200" dirty="0">
                <a:latin typeface="Microsoft YaHei Light" panose="020B0502040204020203" pitchFamily="34" charset="-122"/>
                <a:ea typeface="Microsoft YaHei Light" panose="020B0502040204020203" pitchFamily="34" charset="-122"/>
              </a:rPr>
              <a:t>词分布</a:t>
            </a:r>
            <a:endParaRPr lang="en-US" altLang="zh-CN" sz="1200" dirty="0">
              <a:latin typeface="Microsoft YaHei Light" panose="020B0502040204020203" pitchFamily="34" charset="-122"/>
              <a:ea typeface="Microsoft YaHei Light" panose="020B0502040204020203" pitchFamily="34" charset="-122"/>
            </a:endParaRPr>
          </a:p>
          <a:p>
            <a:r>
              <a:rPr lang="en-US" altLang="zh-CN" sz="1200" dirty="0">
                <a:latin typeface="Microsoft YaHei Light" panose="020B0502040204020203" pitchFamily="34" charset="-122"/>
                <a:ea typeface="Microsoft YaHei Light" panose="020B0502040204020203" pitchFamily="34" charset="-122"/>
              </a:rPr>
              <a:t>Dirichlet(</a:t>
            </a:r>
            <a:r>
              <a:rPr lang="el-GR" altLang="zh-CN" sz="1200" dirty="0">
                <a:latin typeface="Microsoft YaHei Light" panose="020B0502040204020203" pitchFamily="34" charset="-122"/>
                <a:ea typeface="Microsoft YaHei Light" panose="020B0502040204020203" pitchFamily="34" charset="-122"/>
              </a:rPr>
              <a:t>η⃗</a:t>
            </a:r>
            <a:r>
              <a:rPr lang="zh-CN" altLang="en-US" sz="1200" dirty="0">
                <a:latin typeface="Microsoft YaHei Light" panose="020B0502040204020203" pitchFamily="34" charset="-122"/>
                <a:ea typeface="Microsoft YaHei Light" panose="020B0502040204020203" pitchFamily="34" charset="-122"/>
              </a:rPr>
              <a:t>）</a:t>
            </a:r>
            <a:r>
              <a:rPr lang="el-GR" altLang="zh-CN" sz="1200" dirty="0">
                <a:latin typeface="Microsoft YaHei Light" panose="020B0502040204020203" pitchFamily="34" charset="-122"/>
                <a:ea typeface="Microsoft YaHei Light" panose="020B0502040204020203" pitchFamily="34" charset="-122"/>
              </a:rPr>
              <a:t> </a:t>
            </a:r>
            <a:endParaRPr lang="zh-CN" altLang="en-US" sz="1200" dirty="0">
              <a:latin typeface="Microsoft YaHei Light" panose="020B0502040204020203" pitchFamily="34" charset="-122"/>
              <a:ea typeface="Microsoft YaHei Light" panose="020B0502040204020203" pitchFamily="34" charset="-122"/>
            </a:endParaRPr>
          </a:p>
        </p:txBody>
      </p:sp>
      <p:cxnSp>
        <p:nvCxnSpPr>
          <p:cNvPr id="12" name="直接箭头连接符 11">
            <a:extLst>
              <a:ext uri="{FF2B5EF4-FFF2-40B4-BE49-F238E27FC236}">
                <a16:creationId xmlns:a16="http://schemas.microsoft.com/office/drawing/2014/main" id="{21E3CD44-7651-43A6-8584-935D09DAE396}"/>
              </a:ext>
            </a:extLst>
          </p:cNvPr>
          <p:cNvCxnSpPr>
            <a:cxnSpLocks/>
          </p:cNvCxnSpPr>
          <p:nvPr/>
        </p:nvCxnSpPr>
        <p:spPr>
          <a:xfrm>
            <a:off x="5343170" y="2935484"/>
            <a:ext cx="0" cy="14971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F81CFAAE-9094-4D32-A6C0-A31BDD6815F3}"/>
              </a:ext>
            </a:extLst>
          </p:cNvPr>
          <p:cNvSpPr txBox="1"/>
          <p:nvPr/>
        </p:nvSpPr>
        <p:spPr>
          <a:xfrm>
            <a:off x="9695535" y="2229037"/>
            <a:ext cx="708211" cy="1269258"/>
          </a:xfrm>
          <a:prstGeom prst="rect">
            <a:avLst/>
          </a:prstGeom>
          <a:noFill/>
        </p:spPr>
        <p:txBody>
          <a:bodyPr wrap="square" rtlCol="0">
            <a:spAutoFit/>
          </a:bodyPr>
          <a:lstStyle/>
          <a:p>
            <a:pPr>
              <a:lnSpc>
                <a:spcPct val="130000"/>
              </a:lnSpc>
              <a:spcBef>
                <a:spcPts val="600"/>
              </a:spcBef>
            </a:pPr>
            <a:r>
              <a:rPr lang="zh-CN" altLang="en-US" sz="1200" dirty="0">
                <a:latin typeface="Microsoft YaHei Light" panose="020B0502040204020203" pitchFamily="34" charset="-122"/>
                <a:ea typeface="Microsoft YaHei Light" panose="020B0502040204020203" pitchFamily="34" charset="-122"/>
                <a:sym typeface="+mn-lt"/>
              </a:rPr>
              <a:t>分布的超参数，是一个</a:t>
            </a:r>
            <a:r>
              <a:rPr lang="en-US" altLang="zh-CN" sz="1200" dirty="0">
                <a:latin typeface="Microsoft YaHei Light" panose="020B0502040204020203" pitchFamily="34" charset="-122"/>
                <a:ea typeface="Microsoft YaHei Light" panose="020B0502040204020203" pitchFamily="34" charset="-122"/>
                <a:sym typeface="+mn-lt"/>
              </a:rPr>
              <a:t>K</a:t>
            </a:r>
            <a:r>
              <a:rPr lang="zh-CN" altLang="en-US" sz="1200" dirty="0">
                <a:latin typeface="Microsoft YaHei Light" panose="020B0502040204020203" pitchFamily="34" charset="-122"/>
                <a:ea typeface="Microsoft YaHei Light" panose="020B0502040204020203" pitchFamily="34" charset="-122"/>
                <a:sym typeface="+mn-lt"/>
              </a:rPr>
              <a:t>维向量</a:t>
            </a:r>
          </a:p>
        </p:txBody>
      </p:sp>
      <p:cxnSp>
        <p:nvCxnSpPr>
          <p:cNvPr id="14" name="直接箭头连接符 13">
            <a:extLst>
              <a:ext uri="{FF2B5EF4-FFF2-40B4-BE49-F238E27FC236}">
                <a16:creationId xmlns:a16="http://schemas.microsoft.com/office/drawing/2014/main" id="{680E0B9E-F744-42E9-A27D-7033DFE4B47C}"/>
              </a:ext>
            </a:extLst>
          </p:cNvPr>
          <p:cNvCxnSpPr>
            <a:cxnSpLocks/>
          </p:cNvCxnSpPr>
          <p:nvPr/>
        </p:nvCxnSpPr>
        <p:spPr>
          <a:xfrm>
            <a:off x="8884228" y="2863666"/>
            <a:ext cx="0" cy="147927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0D385F48-766A-473D-83DC-60E929BFBCC8}"/>
              </a:ext>
            </a:extLst>
          </p:cNvPr>
          <p:cNvCxnSpPr>
            <a:cxnSpLocks/>
          </p:cNvCxnSpPr>
          <p:nvPr/>
        </p:nvCxnSpPr>
        <p:spPr>
          <a:xfrm>
            <a:off x="10049640" y="3494565"/>
            <a:ext cx="0" cy="9217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F73083CF-CFA9-45E5-BAAD-9722A7D1A42D}"/>
              </a:ext>
            </a:extLst>
          </p:cNvPr>
          <p:cNvSpPr/>
          <p:nvPr/>
        </p:nvSpPr>
        <p:spPr>
          <a:xfrm>
            <a:off x="5917187" y="2465360"/>
            <a:ext cx="1308567" cy="461665"/>
          </a:xfrm>
          <a:prstGeom prst="rect">
            <a:avLst/>
          </a:prstGeom>
        </p:spPr>
        <p:txBody>
          <a:bodyPr wrap="square">
            <a:spAutoFit/>
          </a:bodyPr>
          <a:lstStyle/>
          <a:p>
            <a:r>
              <a:rPr lang="zh-CN" altLang="en-US" sz="1200" dirty="0">
                <a:latin typeface="Microsoft YaHei Light" panose="020B0502040204020203" pitchFamily="34" charset="-122"/>
                <a:ea typeface="Microsoft YaHei Light" panose="020B0502040204020203" pitchFamily="34" charset="-122"/>
              </a:rPr>
              <a:t>主题编号的分布</a:t>
            </a:r>
            <a:endParaRPr lang="en-US" altLang="zh-CN" sz="1200" dirty="0">
              <a:latin typeface="Microsoft YaHei Light" panose="020B0502040204020203" pitchFamily="34" charset="-122"/>
              <a:ea typeface="Microsoft YaHei Light" panose="020B0502040204020203" pitchFamily="34" charset="-122"/>
            </a:endParaRPr>
          </a:p>
          <a:p>
            <a:r>
              <a:rPr lang="en-US" altLang="zh-CN" sz="1200" dirty="0">
                <a:latin typeface="Microsoft YaHei Light" panose="020B0502040204020203" pitchFamily="34" charset="-122"/>
                <a:ea typeface="Microsoft YaHei Light" panose="020B0502040204020203" pitchFamily="34" charset="-122"/>
              </a:rPr>
              <a:t>multi(</a:t>
            </a:r>
            <a:r>
              <a:rPr lang="el-GR" altLang="zh-CN" sz="1200" dirty="0">
                <a:latin typeface="Microsoft YaHei Light" panose="020B0502040204020203" pitchFamily="34" charset="-122"/>
                <a:ea typeface="Microsoft YaHei Light" panose="020B0502040204020203" pitchFamily="34" charset="-122"/>
              </a:rPr>
              <a:t>θ</a:t>
            </a:r>
            <a:r>
              <a:rPr lang="en-US" altLang="zh-CN" sz="1200" dirty="0">
                <a:latin typeface="Microsoft YaHei Light" panose="020B0502040204020203" pitchFamily="34" charset="-122"/>
                <a:ea typeface="Microsoft YaHei Light" panose="020B0502040204020203" pitchFamily="34" charset="-122"/>
              </a:rPr>
              <a:t>  )</a:t>
            </a:r>
            <a:r>
              <a:rPr lang="el-GR" altLang="zh-CN" sz="1200" dirty="0">
                <a:latin typeface="Microsoft YaHei Light" panose="020B0502040204020203" pitchFamily="34" charset="-122"/>
                <a:ea typeface="Microsoft YaHei Light" panose="020B0502040204020203" pitchFamily="34" charset="-122"/>
              </a:rPr>
              <a:t> </a:t>
            </a:r>
            <a:endParaRPr lang="zh-CN" altLang="en-US" sz="1200" dirty="0">
              <a:latin typeface="Microsoft YaHei Light" panose="020B0502040204020203" pitchFamily="34" charset="-122"/>
              <a:ea typeface="Microsoft YaHei Light" panose="020B0502040204020203" pitchFamily="34" charset="-122"/>
            </a:endParaRPr>
          </a:p>
        </p:txBody>
      </p:sp>
      <p:sp>
        <p:nvSpPr>
          <p:cNvPr id="19" name="矩形 18">
            <a:extLst>
              <a:ext uri="{FF2B5EF4-FFF2-40B4-BE49-F238E27FC236}">
                <a16:creationId xmlns:a16="http://schemas.microsoft.com/office/drawing/2014/main" id="{3FE59280-9B9D-4681-A665-28EFCC32C605}"/>
              </a:ext>
            </a:extLst>
          </p:cNvPr>
          <p:cNvSpPr/>
          <p:nvPr/>
        </p:nvSpPr>
        <p:spPr>
          <a:xfrm>
            <a:off x="4999707" y="2504152"/>
            <a:ext cx="1222003" cy="461665"/>
          </a:xfrm>
          <a:prstGeom prst="rect">
            <a:avLst/>
          </a:prstGeom>
        </p:spPr>
        <p:txBody>
          <a:bodyPr wrap="square">
            <a:spAutoFit/>
          </a:bodyPr>
          <a:lstStyle/>
          <a:p>
            <a:r>
              <a:rPr lang="zh-CN" altLang="en-US" sz="1200" dirty="0">
                <a:latin typeface="Microsoft YaHei Light" panose="020B0502040204020203" pitchFamily="34" charset="-122"/>
                <a:ea typeface="Microsoft YaHei Light" panose="020B0502040204020203" pitchFamily="34" charset="-122"/>
              </a:rPr>
              <a:t>主题分布</a:t>
            </a:r>
            <a:endParaRPr lang="en-US" altLang="zh-CN" sz="1200" dirty="0">
              <a:latin typeface="Microsoft YaHei Light" panose="020B0502040204020203" pitchFamily="34" charset="-122"/>
              <a:ea typeface="Microsoft YaHei Light" panose="020B0502040204020203" pitchFamily="34" charset="-122"/>
            </a:endParaRPr>
          </a:p>
          <a:p>
            <a:r>
              <a:rPr lang="en-US" altLang="zh-CN" sz="1200" dirty="0">
                <a:latin typeface="Microsoft YaHei Light" panose="020B0502040204020203" pitchFamily="34" charset="-122"/>
                <a:ea typeface="Microsoft YaHei Light" panose="020B0502040204020203" pitchFamily="34" charset="-122"/>
              </a:rPr>
              <a:t>Dirichlet(</a:t>
            </a:r>
            <a:r>
              <a:rPr lang="el-GR" altLang="zh-CN" sz="1200" dirty="0">
                <a:latin typeface="Microsoft YaHei Light" panose="020B0502040204020203" pitchFamily="34" charset="-122"/>
                <a:ea typeface="Microsoft YaHei Light" panose="020B0502040204020203" pitchFamily="34" charset="-122"/>
              </a:rPr>
              <a:t>α⃗</a:t>
            </a:r>
            <a:r>
              <a:rPr lang="zh-CN" altLang="en-US" sz="1200" dirty="0">
                <a:latin typeface="Microsoft YaHei Light" panose="020B0502040204020203" pitchFamily="34" charset="-122"/>
                <a:ea typeface="Microsoft YaHei Light" panose="020B0502040204020203" pitchFamily="34" charset="-122"/>
              </a:rPr>
              <a:t>）</a:t>
            </a:r>
            <a:r>
              <a:rPr lang="el-GR" altLang="zh-CN" sz="1200" dirty="0">
                <a:latin typeface="Microsoft YaHei Light" panose="020B0502040204020203" pitchFamily="34" charset="-122"/>
                <a:ea typeface="Microsoft YaHei Light" panose="020B0502040204020203" pitchFamily="34" charset="-122"/>
              </a:rPr>
              <a:t> </a:t>
            </a:r>
            <a:endParaRPr lang="zh-CN" altLang="en-US" sz="1200" dirty="0">
              <a:latin typeface="Microsoft YaHei Light" panose="020B0502040204020203" pitchFamily="34" charset="-122"/>
              <a:ea typeface="Microsoft YaHei Light" panose="020B0502040204020203" pitchFamily="34" charset="-122"/>
            </a:endParaRPr>
          </a:p>
        </p:txBody>
      </p:sp>
      <p:sp>
        <p:nvSpPr>
          <p:cNvPr id="20" name="文本框 19">
            <a:extLst>
              <a:ext uri="{FF2B5EF4-FFF2-40B4-BE49-F238E27FC236}">
                <a16:creationId xmlns:a16="http://schemas.microsoft.com/office/drawing/2014/main" id="{C4705DC3-B158-4E0F-9680-891098F6A226}"/>
              </a:ext>
            </a:extLst>
          </p:cNvPr>
          <p:cNvSpPr txBox="1"/>
          <p:nvPr/>
        </p:nvSpPr>
        <p:spPr>
          <a:xfrm>
            <a:off x="6431974" y="2683938"/>
            <a:ext cx="192429" cy="281937"/>
          </a:xfrm>
          <a:prstGeom prst="rect">
            <a:avLst/>
          </a:prstGeom>
          <a:noFill/>
        </p:spPr>
        <p:txBody>
          <a:bodyPr wrap="square" rtlCol="0">
            <a:spAutoFit/>
          </a:bodyPr>
          <a:lstStyle/>
          <a:p>
            <a:pPr>
              <a:lnSpc>
                <a:spcPct val="130000"/>
              </a:lnSpc>
              <a:spcBef>
                <a:spcPts val="600"/>
              </a:spcBef>
            </a:pPr>
            <a:r>
              <a:rPr lang="en-US" altLang="zh-CN" sz="1050" kern="0" dirty="0">
                <a:latin typeface="Microsoft YaHei Light" panose="020B0502040204020203" pitchFamily="34" charset="-122"/>
                <a:ea typeface="Microsoft YaHei Light" panose="020B0502040204020203" pitchFamily="34" charset="-122"/>
                <a:cs typeface="+mn-ea"/>
                <a:sym typeface="+mn-lt"/>
              </a:rPr>
              <a:t>d</a:t>
            </a:r>
            <a:endParaRPr lang="zh-CN" altLang="en-US" sz="1050" kern="0" dirty="0">
              <a:latin typeface="Microsoft YaHei Light" panose="020B0502040204020203" pitchFamily="34" charset="-122"/>
              <a:ea typeface="Microsoft YaHei Light" panose="020B0502040204020203" pitchFamily="34" charset="-122"/>
              <a:cs typeface="+mn-ea"/>
              <a:sym typeface="+mn-lt"/>
            </a:endParaRPr>
          </a:p>
        </p:txBody>
      </p:sp>
      <p:cxnSp>
        <p:nvCxnSpPr>
          <p:cNvPr id="21" name="直接箭头连接符 20">
            <a:extLst>
              <a:ext uri="{FF2B5EF4-FFF2-40B4-BE49-F238E27FC236}">
                <a16:creationId xmlns:a16="http://schemas.microsoft.com/office/drawing/2014/main" id="{CCDF9A2C-FEEA-4606-B061-2E3D72C2A994}"/>
              </a:ext>
            </a:extLst>
          </p:cNvPr>
          <p:cNvCxnSpPr>
            <a:cxnSpLocks/>
          </p:cNvCxnSpPr>
          <p:nvPr/>
        </p:nvCxnSpPr>
        <p:spPr>
          <a:xfrm>
            <a:off x="6338252" y="2965875"/>
            <a:ext cx="0" cy="14971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矩形 21">
            <a:extLst>
              <a:ext uri="{FF2B5EF4-FFF2-40B4-BE49-F238E27FC236}">
                <a16:creationId xmlns:a16="http://schemas.microsoft.com/office/drawing/2014/main" id="{01EFBCBD-72BC-447F-8D0F-94C8EAC72813}"/>
              </a:ext>
            </a:extLst>
          </p:cNvPr>
          <p:cNvSpPr/>
          <p:nvPr/>
        </p:nvSpPr>
        <p:spPr>
          <a:xfrm>
            <a:off x="6801189" y="2869841"/>
            <a:ext cx="1308567" cy="461665"/>
          </a:xfrm>
          <a:prstGeom prst="rect">
            <a:avLst/>
          </a:prstGeom>
        </p:spPr>
        <p:txBody>
          <a:bodyPr wrap="square">
            <a:spAutoFit/>
          </a:bodyPr>
          <a:lstStyle/>
          <a:p>
            <a:r>
              <a:rPr lang="zh-CN" altLang="en-US" sz="1200" dirty="0">
                <a:latin typeface="Microsoft YaHei Light" panose="020B0502040204020203" pitchFamily="34" charset="-122"/>
                <a:ea typeface="Microsoft YaHei Light" panose="020B0502040204020203" pitchFamily="34" charset="-122"/>
              </a:rPr>
              <a:t>词编号的分布</a:t>
            </a:r>
            <a:endParaRPr lang="en-US" altLang="zh-CN" sz="1200" dirty="0">
              <a:latin typeface="Microsoft YaHei Light" panose="020B0502040204020203" pitchFamily="34" charset="-122"/>
              <a:ea typeface="Microsoft YaHei Light" panose="020B0502040204020203" pitchFamily="34" charset="-122"/>
            </a:endParaRPr>
          </a:p>
          <a:p>
            <a:r>
              <a:rPr lang="en-US" altLang="zh-CN" sz="1200" dirty="0">
                <a:latin typeface="Microsoft YaHei Light" panose="020B0502040204020203" pitchFamily="34" charset="-122"/>
                <a:ea typeface="Microsoft YaHei Light" panose="020B0502040204020203" pitchFamily="34" charset="-122"/>
              </a:rPr>
              <a:t>multi(</a:t>
            </a:r>
            <a:r>
              <a:rPr lang="el-GR" altLang="zh-CN" sz="1200" dirty="0">
                <a:latin typeface="Microsoft YaHei Light" panose="020B0502040204020203" pitchFamily="34" charset="-122"/>
                <a:ea typeface="Microsoft YaHei Light" panose="020B0502040204020203" pitchFamily="34" charset="-122"/>
              </a:rPr>
              <a:t>β</a:t>
            </a:r>
            <a:r>
              <a:rPr lang="en-US" altLang="zh-CN" sz="1200" dirty="0">
                <a:latin typeface="Microsoft YaHei Light" panose="020B0502040204020203" pitchFamily="34" charset="-122"/>
                <a:ea typeface="Microsoft YaHei Light" panose="020B0502040204020203" pitchFamily="34" charset="-122"/>
              </a:rPr>
              <a:t>z    )</a:t>
            </a:r>
            <a:r>
              <a:rPr lang="el-GR" altLang="zh-CN" sz="1200" dirty="0">
                <a:latin typeface="Microsoft YaHei Light" panose="020B0502040204020203" pitchFamily="34" charset="-122"/>
                <a:ea typeface="Microsoft YaHei Light" panose="020B0502040204020203" pitchFamily="34" charset="-122"/>
              </a:rPr>
              <a:t> </a:t>
            </a:r>
            <a:endParaRPr lang="zh-CN" altLang="en-US" sz="1200" dirty="0">
              <a:latin typeface="Microsoft YaHei Light" panose="020B0502040204020203" pitchFamily="34" charset="-122"/>
              <a:ea typeface="Microsoft YaHei Light" panose="020B0502040204020203" pitchFamily="34" charset="-122"/>
            </a:endParaRPr>
          </a:p>
        </p:txBody>
      </p:sp>
      <p:cxnSp>
        <p:nvCxnSpPr>
          <p:cNvPr id="23" name="直接箭头连接符 22">
            <a:extLst>
              <a:ext uri="{FF2B5EF4-FFF2-40B4-BE49-F238E27FC236}">
                <a16:creationId xmlns:a16="http://schemas.microsoft.com/office/drawing/2014/main" id="{B1232906-B39F-4290-A0BB-A977E19381AA}"/>
              </a:ext>
            </a:extLst>
          </p:cNvPr>
          <p:cNvCxnSpPr>
            <a:cxnSpLocks/>
          </p:cNvCxnSpPr>
          <p:nvPr/>
        </p:nvCxnSpPr>
        <p:spPr>
          <a:xfrm>
            <a:off x="7136111" y="3421213"/>
            <a:ext cx="0" cy="10417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32DD6749-3FE3-494E-923B-1087B70E6160}"/>
              </a:ext>
            </a:extLst>
          </p:cNvPr>
          <p:cNvSpPr txBox="1"/>
          <p:nvPr/>
        </p:nvSpPr>
        <p:spPr>
          <a:xfrm>
            <a:off x="7386076" y="3122567"/>
            <a:ext cx="408307" cy="281937"/>
          </a:xfrm>
          <a:prstGeom prst="rect">
            <a:avLst/>
          </a:prstGeom>
          <a:noFill/>
        </p:spPr>
        <p:txBody>
          <a:bodyPr wrap="square" rtlCol="0">
            <a:spAutoFit/>
          </a:bodyPr>
          <a:lstStyle/>
          <a:p>
            <a:pPr>
              <a:lnSpc>
                <a:spcPct val="130000"/>
              </a:lnSpc>
              <a:spcBef>
                <a:spcPts val="600"/>
              </a:spcBef>
            </a:pPr>
            <a:r>
              <a:rPr lang="en-US" altLang="zh-CN" sz="1050" kern="0" dirty="0" err="1">
                <a:latin typeface="Microsoft YaHei Light" panose="020B0502040204020203" pitchFamily="34" charset="-122"/>
                <a:ea typeface="Microsoft YaHei Light" panose="020B0502040204020203" pitchFamily="34" charset="-122"/>
                <a:cs typeface="+mn-ea"/>
                <a:sym typeface="+mn-lt"/>
              </a:rPr>
              <a:t>d,n</a:t>
            </a:r>
            <a:endParaRPr lang="zh-CN" altLang="en-US" sz="1050" kern="0" dirty="0">
              <a:latin typeface="Microsoft YaHei Light" panose="020B0502040204020203" pitchFamily="34" charset="-122"/>
              <a:ea typeface="Microsoft YaHei Light" panose="020B0502040204020203" pitchFamily="34" charset="-122"/>
              <a:cs typeface="+mn-ea"/>
              <a:sym typeface="+mn-lt"/>
            </a:endParaRPr>
          </a:p>
        </p:txBody>
      </p:sp>
      <p:sp>
        <p:nvSpPr>
          <p:cNvPr id="10" name="内容占位符 9">
            <a:extLst>
              <a:ext uri="{FF2B5EF4-FFF2-40B4-BE49-F238E27FC236}">
                <a16:creationId xmlns:a16="http://schemas.microsoft.com/office/drawing/2014/main" id="{796F2938-E323-A640-A502-B8A0E0BDF620}"/>
              </a:ext>
            </a:extLst>
          </p:cNvPr>
          <p:cNvSpPr>
            <a:spLocks noGrp="1"/>
          </p:cNvSpPr>
          <p:nvPr>
            <p:ph idx="1"/>
          </p:nvPr>
        </p:nvSpPr>
        <p:spPr>
          <a:xfrm>
            <a:off x="3867636" y="879654"/>
            <a:ext cx="7315200" cy="5120640"/>
          </a:xfrm>
        </p:spPr>
        <p:txBody>
          <a:bodyPr anchor="t"/>
          <a:lstStyle/>
          <a:p>
            <a:pPr marL="0" indent="0">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找到每一篇文档的主题分布和主题中词的分布</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buNone/>
            </a:pP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假定一个主题数目</a:t>
            </a:r>
            <a:r>
              <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rPr>
              <a:t>K</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，先验分布为</a:t>
            </a:r>
            <a:r>
              <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rPr>
              <a:t>Dirichlet</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rPr>
              <a:t>分布</a:t>
            </a:r>
            <a:r>
              <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rPr>
              <a:t>	</a:t>
            </a:r>
            <a:endPar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0" indent="0">
              <a:buNone/>
            </a:pPr>
            <a:endPar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p:txBody>
      </p:sp>
    </p:spTree>
    <p:extLst>
      <p:ext uri="{BB962C8B-B14F-4D97-AF65-F5344CB8AC3E}">
        <p14:creationId xmlns:p14="http://schemas.microsoft.com/office/powerpoint/2010/main" val="6790808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A274A5D9-65D7-D741-9739-198D74888B74}"/>
              </a:ext>
            </a:extLst>
          </p:cNvPr>
          <p:cNvSpPr>
            <a:spLocks noGrp="1"/>
          </p:cNvSpPr>
          <p:nvPr>
            <p:ph type="title"/>
          </p:nvPr>
        </p:nvSpPr>
        <p:spPr/>
        <p:txBody>
          <a:bodyPr>
            <a:normAutofit/>
          </a:bodyPr>
          <a:lstStyle/>
          <a:p>
            <a:pPr algn="ctr"/>
            <a:r>
              <a:rPr kumimoji="1" lang="zh-CN" altLang="en-US" sz="5400" b="1" dirty="0">
                <a:latin typeface="Microsoft YaHei" panose="020B0503020204020204" pitchFamily="34" charset="-122"/>
                <a:ea typeface="Microsoft YaHei" panose="020B0503020204020204" pitchFamily="34" charset="-122"/>
              </a:rPr>
              <a:t>话题发现</a:t>
            </a:r>
          </a:p>
        </p:txBody>
      </p:sp>
      <p:sp>
        <p:nvSpPr>
          <p:cNvPr id="5" name="内容占位符 2">
            <a:extLst>
              <a:ext uri="{FF2B5EF4-FFF2-40B4-BE49-F238E27FC236}">
                <a16:creationId xmlns:a16="http://schemas.microsoft.com/office/drawing/2014/main" id="{B780A684-13C0-4FA4-87CC-A2515EF9391F}"/>
              </a:ext>
            </a:extLst>
          </p:cNvPr>
          <p:cNvSpPr txBox="1">
            <a:spLocks/>
          </p:cNvSpPr>
          <p:nvPr/>
        </p:nvSpPr>
        <p:spPr>
          <a:xfrm>
            <a:off x="3053443" y="1950367"/>
            <a:ext cx="8904514"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altLang="zh-CN" dirty="0"/>
          </a:p>
        </p:txBody>
      </p:sp>
      <p:graphicFrame>
        <p:nvGraphicFramePr>
          <p:cNvPr id="10" name="内容占位符 9">
            <a:extLst>
              <a:ext uri="{FF2B5EF4-FFF2-40B4-BE49-F238E27FC236}">
                <a16:creationId xmlns:a16="http://schemas.microsoft.com/office/drawing/2014/main" id="{5AD544FB-4E58-5744-B616-910726872DB4}"/>
              </a:ext>
            </a:extLst>
          </p:cNvPr>
          <p:cNvGraphicFramePr>
            <a:graphicFrameLocks noGrp="1"/>
          </p:cNvGraphicFramePr>
          <p:nvPr>
            <p:ph idx="1"/>
            <p:extLst>
              <p:ext uri="{D42A27DB-BD31-4B8C-83A1-F6EECF244321}">
                <p14:modId xmlns:p14="http://schemas.microsoft.com/office/powerpoint/2010/main" val="2295511120"/>
              </p:ext>
            </p:extLst>
          </p:nvPr>
        </p:nvGraphicFramePr>
        <p:xfrm>
          <a:off x="3836079" y="1537102"/>
          <a:ext cx="7486200" cy="3774651"/>
        </p:xfrm>
        <a:graphic>
          <a:graphicData uri="http://schemas.openxmlformats.org/drawingml/2006/table">
            <a:tbl>
              <a:tblPr firstRow="1" bandRow="1">
                <a:tableStyleId>{2D5ABB26-0587-4C30-8999-92F81FD0307C}</a:tableStyleId>
              </a:tblPr>
              <a:tblGrid>
                <a:gridCol w="3743100">
                  <a:extLst>
                    <a:ext uri="{9D8B030D-6E8A-4147-A177-3AD203B41FA5}">
                      <a16:colId xmlns:a16="http://schemas.microsoft.com/office/drawing/2014/main" val="2018634158"/>
                    </a:ext>
                  </a:extLst>
                </a:gridCol>
                <a:gridCol w="3743100">
                  <a:extLst>
                    <a:ext uri="{9D8B030D-6E8A-4147-A177-3AD203B41FA5}">
                      <a16:colId xmlns:a16="http://schemas.microsoft.com/office/drawing/2014/main" val="3212632372"/>
                    </a:ext>
                  </a:extLst>
                </a:gridCol>
              </a:tblGrid>
              <a:tr h="1008137">
                <a:tc>
                  <a:txBody>
                    <a:bodyPr/>
                    <a:lstStyle/>
                    <a:p>
                      <a:pPr algn="ctr">
                        <a:lnSpc>
                          <a:spcPct val="100000"/>
                        </a:lnSpc>
                        <a:spcAft>
                          <a:spcPts val="0"/>
                        </a:spcAft>
                      </a:pPr>
                      <a:r>
                        <a:rPr lang="zh-CN" sz="2800" b="1" i="0" kern="100" dirty="0">
                          <a:solidFill>
                            <a:schemeClr val="accent1"/>
                          </a:solidFill>
                          <a:effectLst/>
                          <a:latin typeface="Microsoft YaHei" panose="020B0503020204020204" pitchFamily="34" charset="-122"/>
                          <a:ea typeface="Microsoft YaHei" panose="020B0503020204020204" pitchFamily="34" charset="-122"/>
                        </a:rPr>
                        <a:t>主题编号</a:t>
                      </a:r>
                      <a:endParaRPr lang="zh-CN" sz="2800" b="1" i="0" kern="100" dirty="0">
                        <a:solidFill>
                          <a:schemeClr val="accent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68580" marR="68580" marT="0" marB="0" anchor="ctr"/>
                </a:tc>
                <a:tc>
                  <a:txBody>
                    <a:bodyPr/>
                    <a:lstStyle/>
                    <a:p>
                      <a:pPr algn="ctr">
                        <a:lnSpc>
                          <a:spcPct val="100000"/>
                        </a:lnSpc>
                        <a:spcAft>
                          <a:spcPts val="0"/>
                        </a:spcAft>
                      </a:pPr>
                      <a:r>
                        <a:rPr lang="zh-CN" sz="2800" b="1" i="0" kern="100" dirty="0">
                          <a:solidFill>
                            <a:schemeClr val="accent1"/>
                          </a:solidFill>
                          <a:effectLst/>
                          <a:latin typeface="Microsoft YaHei" panose="020B0503020204020204" pitchFamily="34" charset="-122"/>
                          <a:ea typeface="Microsoft YaHei" panose="020B0503020204020204" pitchFamily="34" charset="-122"/>
                        </a:rPr>
                        <a:t>主题词及概率</a:t>
                      </a:r>
                      <a:endParaRPr lang="zh-CN" sz="2800" b="1" i="0" kern="100" dirty="0">
                        <a:solidFill>
                          <a:schemeClr val="accent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68580" marR="68580" marT="0" marB="0" anchor="ctr"/>
                </a:tc>
                <a:extLst>
                  <a:ext uri="{0D108BD9-81ED-4DB2-BD59-A6C34878D82A}">
                    <a16:rowId xmlns:a16="http://schemas.microsoft.com/office/drawing/2014/main" val="934152354"/>
                  </a:ext>
                </a:extLst>
              </a:tr>
              <a:tr h="1383257">
                <a:tc>
                  <a:txBody>
                    <a:bodyPr/>
                    <a:lstStyle/>
                    <a:p>
                      <a:pPr algn="ctr">
                        <a:lnSpc>
                          <a:spcPct val="100000"/>
                        </a:lnSpc>
                        <a:spcAft>
                          <a:spcPts val="0"/>
                        </a:spcAft>
                      </a:pP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Topic 0</a:t>
                      </a:r>
                      <a:endPar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cs typeface="Times New Roman" panose="02020603050405020304" pitchFamily="18" charset="0"/>
                      </a:endParaRPr>
                    </a:p>
                  </a:txBody>
                  <a:tcPr marL="68580" marR="68580" marT="0" marB="0" anchor="ctr"/>
                </a:tc>
                <a:tc>
                  <a:txBody>
                    <a:bodyPr/>
                    <a:lstStyle/>
                    <a:p>
                      <a:pPr algn="ctr">
                        <a:lnSpc>
                          <a:spcPct val="100000"/>
                        </a:lnSpc>
                        <a:spcAft>
                          <a:spcPts val="0"/>
                        </a:spcAft>
                      </a:pPr>
                      <a:r>
                        <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世界杯 </a:t>
                      </a: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0.014</a:t>
                      </a:r>
                    </a:p>
                    <a:p>
                      <a:pPr algn="ctr">
                        <a:lnSpc>
                          <a:spcPct val="100000"/>
                        </a:lnSpc>
                        <a:spcAft>
                          <a:spcPts val="0"/>
                        </a:spcAft>
                      </a:pPr>
                      <a:r>
                        <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俄罗斯 </a:t>
                      </a: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0.006</a:t>
                      </a:r>
                    </a:p>
                    <a:p>
                      <a:pPr algn="ctr">
                        <a:lnSpc>
                          <a:spcPct val="100000"/>
                        </a:lnSpc>
                        <a:spcAft>
                          <a:spcPts val="0"/>
                        </a:spcAft>
                      </a:pPr>
                      <a:r>
                        <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德国 </a:t>
                      </a: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0.006</a:t>
                      </a:r>
                    </a:p>
                    <a:p>
                      <a:pPr algn="ctr">
                        <a:lnSpc>
                          <a:spcPct val="100000"/>
                        </a:lnSpc>
                        <a:spcAft>
                          <a:spcPts val="0"/>
                        </a:spcAft>
                      </a:pPr>
                      <a:r>
                        <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墨西哥 </a:t>
                      </a: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0.005</a:t>
                      </a:r>
                      <a:endPar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20673821"/>
                  </a:ext>
                </a:extLst>
              </a:tr>
              <a:tr h="1383257">
                <a:tc>
                  <a:txBody>
                    <a:bodyPr/>
                    <a:lstStyle/>
                    <a:p>
                      <a:pPr algn="ctr">
                        <a:lnSpc>
                          <a:spcPct val="100000"/>
                        </a:lnSpc>
                        <a:spcAft>
                          <a:spcPts val="0"/>
                        </a:spcAft>
                      </a:pP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Topic 1</a:t>
                      </a:r>
                      <a:endPar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cs typeface="Times New Roman" panose="02020603050405020304" pitchFamily="18" charset="0"/>
                      </a:endParaRPr>
                    </a:p>
                  </a:txBody>
                  <a:tcPr marL="68580" marR="68580" marT="0" marB="0" anchor="ctr"/>
                </a:tc>
                <a:tc>
                  <a:txBody>
                    <a:bodyPr/>
                    <a:lstStyle/>
                    <a:p>
                      <a:pPr algn="ctr">
                        <a:lnSpc>
                          <a:spcPct val="100000"/>
                        </a:lnSpc>
                        <a:spcAft>
                          <a:spcPts val="0"/>
                        </a:spcAft>
                      </a:pPr>
                      <a:r>
                        <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国庆节 </a:t>
                      </a: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0.014</a:t>
                      </a:r>
                    </a:p>
                    <a:p>
                      <a:pPr algn="ctr">
                        <a:lnSpc>
                          <a:spcPct val="100000"/>
                        </a:lnSpc>
                        <a:spcAft>
                          <a:spcPts val="0"/>
                        </a:spcAft>
                      </a:pPr>
                      <a:r>
                        <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快乐 </a:t>
                      </a: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0.006</a:t>
                      </a:r>
                    </a:p>
                    <a:p>
                      <a:pPr algn="ctr">
                        <a:lnSpc>
                          <a:spcPct val="100000"/>
                        </a:lnSpc>
                        <a:spcAft>
                          <a:spcPts val="0"/>
                        </a:spcAft>
                      </a:pPr>
                      <a:r>
                        <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梦想 </a:t>
                      </a: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0.005</a:t>
                      </a:r>
                    </a:p>
                    <a:p>
                      <a:pPr algn="ctr">
                        <a:lnSpc>
                          <a:spcPct val="100000"/>
                        </a:lnSpc>
                        <a:spcAft>
                          <a:spcPts val="0"/>
                        </a:spcAft>
                      </a:pPr>
                      <a:r>
                        <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吃 </a:t>
                      </a:r>
                      <a:r>
                        <a:rPr lang="en-US"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rPr>
                        <a:t>0.013</a:t>
                      </a:r>
                      <a:endParaRPr lang="zh-CN" sz="1800" b="0" i="0" kern="100" dirty="0">
                        <a:solidFill>
                          <a:schemeClr val="tx1">
                            <a:lumMod val="75000"/>
                            <a:lumOff val="25000"/>
                          </a:schemeClr>
                        </a:solidFill>
                        <a:effectLst/>
                        <a:latin typeface="Microsoft YaHei Light" panose="020B0502040204020203" pitchFamily="34" charset="-122"/>
                        <a:ea typeface="Microsoft YaHei Light" panose="020B0502040204020203" pitchFamily="34"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067913520"/>
                  </a:ext>
                </a:extLst>
              </a:tr>
            </a:tbl>
          </a:graphicData>
        </a:graphic>
      </p:graphicFrame>
    </p:spTree>
    <p:extLst>
      <p:ext uri="{BB962C8B-B14F-4D97-AF65-F5344CB8AC3E}">
        <p14:creationId xmlns:p14="http://schemas.microsoft.com/office/powerpoint/2010/main" val="265810089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B2FA43DE-1C2E-C04C-A906-3C9E940A1C82}"/>
              </a:ext>
            </a:extLst>
          </p:cNvPr>
          <p:cNvSpPr>
            <a:spLocks noGrp="1"/>
          </p:cNvSpPr>
          <p:nvPr>
            <p:ph type="title"/>
          </p:nvPr>
        </p:nvSpPr>
        <p:spPr/>
        <p:txBody>
          <a:bodyPr/>
          <a:lstStyle/>
          <a:p>
            <a:pPr algn="ctr">
              <a:lnSpc>
                <a:spcPct val="150000"/>
              </a:lnSpc>
            </a:pPr>
            <a:r>
              <a:rPr kumimoji="1" lang="zh-CN" altLang="en-US" sz="5400" b="1" dirty="0">
                <a:latin typeface="Microsoft YaHei" panose="020B0503020204020204" pitchFamily="34" charset="-122"/>
                <a:ea typeface="Microsoft YaHei" panose="020B0503020204020204" pitchFamily="34" charset="-122"/>
              </a:rPr>
              <a:t>聚类</a:t>
            </a:r>
            <a:br>
              <a:rPr kumimoji="1" lang="en-US" altLang="zh-CN" sz="5400" b="1" dirty="0">
                <a:latin typeface="Microsoft YaHei" panose="020B0503020204020204" pitchFamily="34" charset="-122"/>
                <a:ea typeface="Microsoft YaHei" panose="020B0503020204020204" pitchFamily="34" charset="-122"/>
              </a:rPr>
            </a:br>
            <a:r>
              <a:rPr kumimoji="1" lang="en-US" altLang="zh-CN" sz="2800" dirty="0">
                <a:latin typeface="Microsoft YaHei Light" panose="020B0502040204020203" pitchFamily="34" charset="-122"/>
                <a:ea typeface="Microsoft YaHei Light" panose="020B0502040204020203" pitchFamily="34" charset="-122"/>
              </a:rPr>
              <a:t>K-Means</a:t>
            </a:r>
            <a:endParaRPr kumimoji="1" lang="zh-CN" altLang="en-US" dirty="0">
              <a:latin typeface="Microsoft YaHei Light" panose="020B0502040204020203" pitchFamily="34" charset="-122"/>
              <a:ea typeface="Microsoft YaHei Light" panose="020B0502040204020203" pitchFamily="34" charset="-122"/>
            </a:endParaRPr>
          </a:p>
        </p:txBody>
      </p:sp>
      <p:sp>
        <p:nvSpPr>
          <p:cNvPr id="2" name="文本占位符 1"/>
          <p:cNvSpPr>
            <a:spLocks noGrp="1"/>
          </p:cNvSpPr>
          <p:nvPr>
            <p:ph idx="1"/>
          </p:nvPr>
        </p:nvSpPr>
        <p:spPr>
          <a:prstGeom prst="rect">
            <a:avLst/>
          </a:prstGeom>
        </p:spPr>
        <p:txBody>
          <a:bodyPr anchor="t">
            <a:normAutofit/>
          </a:bodyPr>
          <a:lstStyle/>
          <a:p>
            <a:pPr marL="0" indent="0">
              <a:lnSpc>
                <a:spcPct val="150000"/>
              </a:lnSpc>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聚类中心特征向量中特征值最大的主题特征表示该中心点</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50000"/>
              </a:lnSpc>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选取该主题特征中概率最大的前五个主题词作为聚类结果</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p:txBody>
      </p:sp>
      <p:graphicFrame>
        <p:nvGraphicFramePr>
          <p:cNvPr id="8" name="表格 7">
            <a:extLst>
              <a:ext uri="{FF2B5EF4-FFF2-40B4-BE49-F238E27FC236}">
                <a16:creationId xmlns:a16="http://schemas.microsoft.com/office/drawing/2014/main" id="{E060D11F-6096-42BC-85C7-78483E7413BF}"/>
              </a:ext>
            </a:extLst>
          </p:cNvPr>
          <p:cNvGraphicFramePr>
            <a:graphicFrameLocks noGrp="1"/>
          </p:cNvGraphicFramePr>
          <p:nvPr>
            <p:extLst>
              <p:ext uri="{D42A27DB-BD31-4B8C-83A1-F6EECF244321}">
                <p14:modId xmlns:p14="http://schemas.microsoft.com/office/powerpoint/2010/main" val="3557158640"/>
              </p:ext>
            </p:extLst>
          </p:nvPr>
        </p:nvGraphicFramePr>
        <p:xfrm>
          <a:off x="3869268" y="2605482"/>
          <a:ext cx="7315200" cy="3503217"/>
        </p:xfrm>
        <a:graphic>
          <a:graphicData uri="http://schemas.openxmlformats.org/drawingml/2006/table">
            <a:tbl>
              <a:tblPr firstRow="1" firstCol="1" bandRow="1">
                <a:tableStyleId>{2D5ABB26-0587-4C30-8999-92F81FD0307C}</a:tableStyleId>
              </a:tblPr>
              <a:tblGrid>
                <a:gridCol w="2069772">
                  <a:extLst>
                    <a:ext uri="{9D8B030D-6E8A-4147-A177-3AD203B41FA5}">
                      <a16:colId xmlns:a16="http://schemas.microsoft.com/office/drawing/2014/main" val="3242755638"/>
                    </a:ext>
                  </a:extLst>
                </a:gridCol>
                <a:gridCol w="5245428">
                  <a:extLst>
                    <a:ext uri="{9D8B030D-6E8A-4147-A177-3AD203B41FA5}">
                      <a16:colId xmlns:a16="http://schemas.microsoft.com/office/drawing/2014/main" val="271446433"/>
                    </a:ext>
                  </a:extLst>
                </a:gridCol>
              </a:tblGrid>
              <a:tr h="1167739">
                <a:tc>
                  <a:txBody>
                    <a:bodyPr/>
                    <a:lstStyle/>
                    <a:p>
                      <a:pPr algn="ctr">
                        <a:spcAft>
                          <a:spcPts val="0"/>
                        </a:spcAft>
                      </a:pPr>
                      <a:r>
                        <a:rPr lang="zh-CN" altLang="en-US" sz="2800" b="1" i="0" kern="100" dirty="0">
                          <a:solidFill>
                            <a:schemeClr val="accent1"/>
                          </a:solidFill>
                          <a:effectLst/>
                          <a:latin typeface="Microsoft YaHei" panose="020B0503020204020204" pitchFamily="34" charset="-122"/>
                          <a:ea typeface="Microsoft YaHei" panose="020B0503020204020204" pitchFamily="34" charset="-122"/>
                        </a:rPr>
                        <a:t>序</a:t>
                      </a:r>
                      <a:r>
                        <a:rPr lang="zh-CN" sz="2800" b="1" i="0" kern="100" dirty="0">
                          <a:solidFill>
                            <a:schemeClr val="accent1"/>
                          </a:solidFill>
                          <a:effectLst/>
                          <a:latin typeface="Microsoft YaHei" panose="020B0503020204020204" pitchFamily="34" charset="-122"/>
                          <a:ea typeface="Microsoft YaHei" panose="020B0503020204020204" pitchFamily="34" charset="-122"/>
                        </a:rPr>
                        <a:t>号</a:t>
                      </a:r>
                      <a:endParaRPr lang="zh-CN" sz="2800" b="1" i="0" kern="100" dirty="0">
                        <a:solidFill>
                          <a:schemeClr val="accent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68580" marR="68580" marT="0" marB="0" anchor="ctr"/>
                </a:tc>
                <a:tc>
                  <a:txBody>
                    <a:bodyPr/>
                    <a:lstStyle/>
                    <a:p>
                      <a:pPr algn="ctr">
                        <a:spcAft>
                          <a:spcPts val="0"/>
                        </a:spcAft>
                      </a:pPr>
                      <a:r>
                        <a:rPr lang="zh-CN" sz="2800" b="1" i="0" kern="100" dirty="0">
                          <a:solidFill>
                            <a:schemeClr val="accent1"/>
                          </a:solidFill>
                          <a:effectLst/>
                          <a:latin typeface="Microsoft YaHei" panose="020B0503020204020204" pitchFamily="34" charset="-122"/>
                          <a:ea typeface="Microsoft YaHei" panose="020B0503020204020204" pitchFamily="34" charset="-122"/>
                        </a:rPr>
                        <a:t>主题词</a:t>
                      </a:r>
                      <a:endParaRPr lang="zh-CN" sz="2800" b="1" i="0" kern="100" dirty="0">
                        <a:solidFill>
                          <a:schemeClr val="accent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20052259"/>
                  </a:ext>
                </a:extLst>
              </a:tr>
              <a:tr h="1167739">
                <a:tc>
                  <a:txBody>
                    <a:bodyPr/>
                    <a:lstStyle/>
                    <a:p>
                      <a:pPr algn="ctr">
                        <a:lnSpc>
                          <a:spcPct val="100000"/>
                        </a:lnSpc>
                        <a:spcAft>
                          <a:spcPts val="0"/>
                        </a:spcAft>
                      </a:pPr>
                      <a:r>
                        <a:rPr lang="en-US" sz="1600" b="0" i="0" kern="100" dirty="0">
                          <a:effectLst/>
                          <a:latin typeface="Microsoft YaHei Light" panose="020B0502040204020203" pitchFamily="34" charset="-122"/>
                          <a:ea typeface="Microsoft YaHei Light" panose="020B0502040204020203" pitchFamily="34" charset="-122"/>
                        </a:rPr>
                        <a:t>Topic 0</a:t>
                      </a:r>
                      <a:endParaRPr lang="zh-CN" sz="1600" b="0" i="0" kern="100" dirty="0">
                        <a:effectLst/>
                        <a:latin typeface="Microsoft YaHei Light" panose="020B0502040204020203" pitchFamily="34" charset="-122"/>
                        <a:ea typeface="Microsoft YaHei Light" panose="020B0502040204020203" pitchFamily="34" charset="-122"/>
                        <a:cs typeface="Times New Roman" panose="02020603050405020304" pitchFamily="18" charset="0"/>
                      </a:endParaRPr>
                    </a:p>
                  </a:txBody>
                  <a:tcPr marL="68580" marR="68580" marT="0" marB="0" anchor="ctr"/>
                </a:tc>
                <a:tc>
                  <a:txBody>
                    <a:bodyPr/>
                    <a:lstStyle/>
                    <a:p>
                      <a:pPr algn="ctr">
                        <a:spcAft>
                          <a:spcPts val="0"/>
                        </a:spcAft>
                      </a:pPr>
                      <a:r>
                        <a:rPr lang="zh-CN" sz="1600" b="0" i="0" kern="100" dirty="0">
                          <a:effectLst/>
                          <a:latin typeface="Microsoft YaHei Light" panose="020B0502040204020203" pitchFamily="34" charset="-122"/>
                          <a:ea typeface="Microsoft YaHei Light" panose="020B0502040204020203" pitchFamily="34" charset="-122"/>
                        </a:rPr>
                        <a:t>世界杯</a:t>
                      </a:r>
                      <a:r>
                        <a:rPr lang="en-US" altLang="zh-CN" sz="1600" b="0" i="0" kern="100" dirty="0">
                          <a:effectLst/>
                          <a:latin typeface="Microsoft YaHei Light" panose="020B0502040204020203" pitchFamily="34" charset="-122"/>
                          <a:ea typeface="Microsoft YaHei Light" panose="020B0502040204020203" pitchFamily="34" charset="-122"/>
                        </a:rPr>
                        <a:t> </a:t>
                      </a:r>
                      <a:r>
                        <a:rPr lang="zh-CN" sz="1600" b="0" i="0" kern="100" dirty="0">
                          <a:effectLst/>
                          <a:latin typeface="Microsoft YaHei Light" panose="020B0502040204020203" pitchFamily="34" charset="-122"/>
                          <a:ea typeface="Microsoft YaHei Light" panose="020B0502040204020203" pitchFamily="34" charset="-122"/>
                        </a:rPr>
                        <a:t>俄罗斯</a:t>
                      </a:r>
                      <a:r>
                        <a:rPr lang="en-US" sz="1600" b="0" i="0" kern="100" dirty="0">
                          <a:effectLst/>
                          <a:latin typeface="Microsoft YaHei Light" panose="020B0502040204020203" pitchFamily="34" charset="-122"/>
                          <a:ea typeface="Microsoft YaHei Light" panose="020B0502040204020203" pitchFamily="34" charset="-122"/>
                        </a:rPr>
                        <a:t> </a:t>
                      </a:r>
                      <a:r>
                        <a:rPr lang="zh-CN" sz="1600" b="0" i="0" kern="100" dirty="0">
                          <a:effectLst/>
                          <a:latin typeface="Microsoft YaHei Light" panose="020B0502040204020203" pitchFamily="34" charset="-122"/>
                          <a:ea typeface="Microsoft YaHei Light" panose="020B0502040204020203" pitchFamily="34" charset="-122"/>
                        </a:rPr>
                        <a:t>德国 </a:t>
                      </a:r>
                      <a:r>
                        <a:rPr lang="zh-CN" altLang="en-US" sz="1600" b="0" i="0" kern="100" dirty="0">
                          <a:effectLst/>
                          <a:latin typeface="Microsoft YaHei Light" panose="020B0502040204020203" pitchFamily="34" charset="-122"/>
                          <a:ea typeface="Microsoft YaHei Light" panose="020B0502040204020203" pitchFamily="34" charset="-122"/>
                        </a:rPr>
                        <a:t>阿根廷 冰岛</a:t>
                      </a:r>
                      <a:endParaRPr lang="zh-CN" sz="1600" b="0" i="0" kern="100" dirty="0">
                        <a:effectLst/>
                        <a:latin typeface="Microsoft YaHei Light" panose="020B0502040204020203" pitchFamily="34" charset="-122"/>
                        <a:ea typeface="Microsoft YaHei Light" panose="020B0502040204020203" pitchFamily="34"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56520921"/>
                  </a:ext>
                </a:extLst>
              </a:tr>
              <a:tr h="1167739">
                <a:tc>
                  <a:txBody>
                    <a:bodyPr/>
                    <a:lstStyle/>
                    <a:p>
                      <a:pPr algn="ctr">
                        <a:lnSpc>
                          <a:spcPct val="100000"/>
                        </a:lnSpc>
                        <a:spcAft>
                          <a:spcPts val="0"/>
                        </a:spcAft>
                      </a:pPr>
                      <a:r>
                        <a:rPr lang="en-US" sz="1600" b="0" i="0" kern="100" dirty="0">
                          <a:effectLst/>
                          <a:latin typeface="Microsoft YaHei Light" panose="020B0502040204020203" pitchFamily="34" charset="-122"/>
                          <a:ea typeface="Microsoft YaHei Light" panose="020B0502040204020203" pitchFamily="34" charset="-122"/>
                        </a:rPr>
                        <a:t>Topic 1</a:t>
                      </a:r>
                      <a:endParaRPr lang="zh-CN" sz="1600" b="0" i="0" kern="100" dirty="0">
                        <a:effectLst/>
                        <a:latin typeface="Microsoft YaHei Light" panose="020B0502040204020203" pitchFamily="34" charset="-122"/>
                        <a:ea typeface="Microsoft YaHei Light" panose="020B0502040204020203" pitchFamily="34" charset="-122"/>
                        <a:cs typeface="Times New Roman" panose="02020603050405020304" pitchFamily="18" charset="0"/>
                      </a:endParaRPr>
                    </a:p>
                  </a:txBody>
                  <a:tcPr marL="68580" marR="68580" marT="0" marB="0" anchor="ctr"/>
                </a:tc>
                <a:tc>
                  <a:txBody>
                    <a:bodyPr/>
                    <a:lstStyle/>
                    <a:p>
                      <a:pPr algn="ctr">
                        <a:spcAft>
                          <a:spcPts val="0"/>
                        </a:spcAft>
                      </a:pPr>
                      <a:r>
                        <a:rPr lang="zh-CN" sz="1600" b="0" i="0" kern="100" dirty="0">
                          <a:effectLst/>
                          <a:latin typeface="Microsoft YaHei Light" panose="020B0502040204020203" pitchFamily="34" charset="-122"/>
                          <a:ea typeface="Microsoft YaHei Light" panose="020B0502040204020203" pitchFamily="34" charset="-122"/>
                        </a:rPr>
                        <a:t>国庆节</a:t>
                      </a:r>
                      <a:r>
                        <a:rPr lang="en-US" sz="1600" b="0" i="0" kern="100" dirty="0">
                          <a:effectLst/>
                          <a:latin typeface="Microsoft YaHei Light" panose="020B0502040204020203" pitchFamily="34" charset="-122"/>
                          <a:ea typeface="Microsoft YaHei Light" panose="020B0502040204020203" pitchFamily="34" charset="-122"/>
                        </a:rPr>
                        <a:t> </a:t>
                      </a:r>
                      <a:r>
                        <a:rPr lang="zh-CN" sz="1600" b="0" i="0" kern="100" dirty="0">
                          <a:effectLst/>
                          <a:latin typeface="Microsoft YaHei Light" panose="020B0502040204020203" pitchFamily="34" charset="-122"/>
                          <a:ea typeface="Microsoft YaHei Light" panose="020B0502040204020203" pitchFamily="34" charset="-122"/>
                        </a:rPr>
                        <a:t>吃</a:t>
                      </a:r>
                      <a:r>
                        <a:rPr lang="en-US" altLang="zh-CN" sz="1600" b="0" i="0" kern="100" dirty="0">
                          <a:effectLst/>
                          <a:latin typeface="Microsoft YaHei Light" panose="020B0502040204020203" pitchFamily="34" charset="-122"/>
                          <a:ea typeface="Microsoft YaHei Light" panose="020B0502040204020203" pitchFamily="34" charset="-122"/>
                        </a:rPr>
                        <a:t> </a:t>
                      </a:r>
                      <a:r>
                        <a:rPr lang="zh-CN" altLang="en-US" sz="1600" b="0" i="0" kern="100" dirty="0">
                          <a:effectLst/>
                          <a:latin typeface="Microsoft YaHei Light" panose="020B0502040204020203" pitchFamily="34" charset="-122"/>
                          <a:ea typeface="Microsoft YaHei Light" panose="020B0502040204020203" pitchFamily="34" charset="-122"/>
                        </a:rPr>
                        <a:t>快乐 旅行 一起</a:t>
                      </a:r>
                      <a:endParaRPr lang="zh-CN" sz="1600" b="0" i="0" kern="100" dirty="0">
                        <a:effectLst/>
                        <a:latin typeface="Microsoft YaHei Light" panose="020B0502040204020203" pitchFamily="34" charset="-122"/>
                        <a:ea typeface="Microsoft YaHei Light" panose="020B0502040204020203" pitchFamily="34"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49004881"/>
                  </a:ext>
                </a:extLst>
              </a:tr>
            </a:tbl>
          </a:graphicData>
        </a:graphic>
      </p:graphicFrame>
    </p:spTree>
    <p:extLst>
      <p:ext uri="{BB962C8B-B14F-4D97-AF65-F5344CB8AC3E}">
        <p14:creationId xmlns:p14="http://schemas.microsoft.com/office/powerpoint/2010/main" val="214821635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9">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1">
            <a:extLst>
              <a:ext uri="{FF2B5EF4-FFF2-40B4-BE49-F238E27FC236}">
                <a16:creationId xmlns:a16="http://schemas.microsoft.com/office/drawing/2014/main" id="{18CADB29-8DC2-4A50-8BEC-5C30E8868F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1" name="Rectangle 13">
            <a:extLst>
              <a:ext uri="{FF2B5EF4-FFF2-40B4-BE49-F238E27FC236}">
                <a16:creationId xmlns:a16="http://schemas.microsoft.com/office/drawing/2014/main" id="{5DF1B43F-EA23-4B99-96C3-C17484DE3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6739466"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a:extLst>
              <a:ext uri="{FF2B5EF4-FFF2-40B4-BE49-F238E27FC236}">
                <a16:creationId xmlns:a16="http://schemas.microsoft.com/office/drawing/2014/main" id="{36D41156-27B7-A24C-9CDA-91B803F118A1}"/>
              </a:ext>
            </a:extLst>
          </p:cNvPr>
          <p:cNvSpPr>
            <a:spLocks noGrp="1"/>
          </p:cNvSpPr>
          <p:nvPr>
            <p:ph type="title"/>
          </p:nvPr>
        </p:nvSpPr>
        <p:spPr>
          <a:xfrm>
            <a:off x="1286929" y="1405466"/>
            <a:ext cx="4805489" cy="4047068"/>
          </a:xfrm>
        </p:spPr>
        <p:txBody>
          <a:bodyPr vert="horz" lIns="91440" tIns="45720" rIns="91440" bIns="45720" rtlCol="0" anchor="ctr">
            <a:normAutofit/>
          </a:bodyPr>
          <a:lstStyle/>
          <a:p>
            <a:pPr algn="r"/>
            <a:r>
              <a:rPr kumimoji="1" lang="zh-CN" altLang="en-US" sz="6000" b="1" dirty="0">
                <a:solidFill>
                  <a:srgbClr val="FFFFFF"/>
                </a:solidFill>
                <a:latin typeface="Microsoft YaHei" panose="020B0503020204020204" pitchFamily="34" charset="-122"/>
                <a:ea typeface="Microsoft YaHei" panose="020B0503020204020204" pitchFamily="34" charset="-122"/>
              </a:rPr>
              <a:t>应用领域</a:t>
            </a:r>
          </a:p>
        </p:txBody>
      </p:sp>
      <p:sp>
        <p:nvSpPr>
          <p:cNvPr id="3" name="文本占位符 2">
            <a:extLst>
              <a:ext uri="{FF2B5EF4-FFF2-40B4-BE49-F238E27FC236}">
                <a16:creationId xmlns:a16="http://schemas.microsoft.com/office/drawing/2014/main" id="{FABAEF9C-175A-3748-92D1-E659AF606573}"/>
              </a:ext>
            </a:extLst>
          </p:cNvPr>
          <p:cNvSpPr>
            <a:spLocks noGrp="1"/>
          </p:cNvSpPr>
          <p:nvPr>
            <p:ph type="body" idx="1"/>
          </p:nvPr>
        </p:nvSpPr>
        <p:spPr>
          <a:xfrm>
            <a:off x="6975836" y="890644"/>
            <a:ext cx="3011250" cy="5076712"/>
          </a:xfrm>
        </p:spPr>
        <p:txBody>
          <a:bodyPr vert="horz" lIns="91440" tIns="45720" rIns="91440" bIns="45720" rtlCol="0" anchor="ctr">
            <a:normAutofit/>
          </a:bodyPr>
          <a:lstStyle/>
          <a:p>
            <a:r>
              <a:rPr kumimoji="1" lang="zh-CN" altLang="en-US" sz="2000" dirty="0">
                <a:solidFill>
                  <a:schemeClr val="tx1">
                    <a:lumMod val="50000"/>
                    <a:lumOff val="50000"/>
                  </a:schemeClr>
                </a:solidFill>
                <a:latin typeface="Microsoft YaHei Light" panose="020B0502040204020203" pitchFamily="34" charset="-122"/>
                <a:ea typeface="Microsoft YaHei Light" panose="020B0502040204020203" pitchFamily="34" charset="-122"/>
              </a:rPr>
              <a:t>张宗毓</a:t>
            </a:r>
          </a:p>
        </p:txBody>
      </p:sp>
      <p:sp>
        <p:nvSpPr>
          <p:cNvPr id="22" name="Rectangle 15">
            <a:extLst>
              <a:ext uri="{FF2B5EF4-FFF2-40B4-BE49-F238E27FC236}">
                <a16:creationId xmlns:a16="http://schemas.microsoft.com/office/drawing/2014/main" id="{D5FD08BB-EB5C-48F5-95FD-3F539DDD4A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34135" y="761999"/>
            <a:ext cx="1561446"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6918171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C9617BD-2F43-6C47-8740-BC62C3935C7B}"/>
              </a:ext>
            </a:extLst>
          </p:cNvPr>
          <p:cNvSpPr>
            <a:spLocks noGrp="1"/>
          </p:cNvSpPr>
          <p:nvPr>
            <p:ph type="title"/>
          </p:nvPr>
        </p:nvSpPr>
        <p:spPr/>
        <p:txBody>
          <a:bodyPr>
            <a:normAutofit/>
          </a:bodyPr>
          <a:lstStyle/>
          <a:p>
            <a:pPr>
              <a:lnSpc>
                <a:spcPct val="150000"/>
              </a:lnSpc>
            </a:pPr>
            <a:r>
              <a:rPr kumimoji="1" lang="zh-CN" altLang="en-US" sz="5400" b="1" dirty="0">
                <a:latin typeface="Microsoft YaHei" panose="020B0503020204020204" pitchFamily="34" charset="-122"/>
                <a:ea typeface="Microsoft YaHei" panose="020B0503020204020204" pitchFamily="34" charset="-122"/>
              </a:rPr>
              <a:t>微博热搜</a:t>
            </a:r>
            <a:br>
              <a:rPr kumimoji="1" lang="en-US" altLang="zh-CN" sz="5400" b="1" dirty="0">
                <a:latin typeface="Microsoft YaHei" panose="020B0503020204020204" pitchFamily="34" charset="-122"/>
                <a:ea typeface="Microsoft YaHei" panose="020B0503020204020204" pitchFamily="34" charset="-122"/>
              </a:rPr>
            </a:br>
            <a:r>
              <a:rPr kumimoji="1" lang="zh-CN" altLang="en-US" sz="1600" dirty="0">
                <a:latin typeface="Microsoft YaHei Light" panose="020B0502040204020203" pitchFamily="34" charset="-122"/>
                <a:ea typeface="Microsoft YaHei Light" panose="020B0502040204020203" pitchFamily="34" charset="-122"/>
              </a:rPr>
              <a:t>热点话题最让人熟知的应用就是热搜，足不出户，便可知天下事</a:t>
            </a:r>
            <a:endParaRPr kumimoji="1" lang="zh-CN" altLang="en-US" sz="5400" b="1" dirty="0">
              <a:latin typeface="Microsoft YaHei" panose="020B0503020204020204" pitchFamily="34" charset="-122"/>
              <a:ea typeface="Microsoft YaHei" panose="020B0503020204020204" pitchFamily="34" charset="-122"/>
            </a:endParaRPr>
          </a:p>
        </p:txBody>
      </p:sp>
      <p:sp>
        <p:nvSpPr>
          <p:cNvPr id="10" name="内容占位符 9">
            <a:extLst>
              <a:ext uri="{FF2B5EF4-FFF2-40B4-BE49-F238E27FC236}">
                <a16:creationId xmlns:a16="http://schemas.microsoft.com/office/drawing/2014/main" id="{C3EC3702-7490-7B4E-90E3-C858C3965AEE}"/>
              </a:ext>
            </a:extLst>
          </p:cNvPr>
          <p:cNvSpPr>
            <a:spLocks noGrp="1"/>
          </p:cNvSpPr>
          <p:nvPr>
            <p:ph idx="1"/>
          </p:nvPr>
        </p:nvSpPr>
        <p:spPr/>
        <p:txBody>
          <a:bodyPr anchor="t">
            <a:normAutofit/>
          </a:bodyPr>
          <a:lstStyle/>
          <a:p>
            <a:pPr marL="0" indent="0">
              <a:lnSpc>
                <a:spcPct val="100000"/>
              </a:lnSpc>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通过查看热搜，可以了解到当天发生的热度事件，</a:t>
            </a:r>
            <a:endParaRPr lang="en-US" altLang="zh-CN"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a:p>
            <a:pPr marL="0" indent="0">
              <a:lnSpc>
                <a:spcPct val="100000"/>
              </a:lnSpc>
              <a:buNone/>
            </a:pPr>
            <a:r>
              <a:rPr lang="zh-CN" altLang="en-US" dirty="0">
                <a:solidFill>
                  <a:schemeClr val="tx1">
                    <a:lumMod val="75000"/>
                    <a:lumOff val="25000"/>
                  </a:schemeClr>
                </a:solidFill>
                <a:latin typeface="Microsoft YaHei Light" panose="020B0502040204020203" pitchFamily="34" charset="-122"/>
                <a:ea typeface="Microsoft YaHei Light" panose="020B0502040204020203" pitchFamily="34" charset="-122"/>
              </a:rPr>
              <a:t>从而在最短的时间、最小的花费中了解外界的变化</a:t>
            </a:r>
            <a:endParaRPr kumimoji="1" lang="zh-CN" altLang="en-US" sz="2400" dirty="0">
              <a:solidFill>
                <a:schemeClr val="tx1">
                  <a:lumMod val="75000"/>
                  <a:lumOff val="25000"/>
                </a:schemeClr>
              </a:solidFill>
              <a:latin typeface="Microsoft YaHei Light" panose="020B0502040204020203" pitchFamily="34" charset="-122"/>
              <a:ea typeface="Microsoft YaHei Light" panose="020B0502040204020203" pitchFamily="34" charset="-122"/>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t>37</a:t>
            </a:fld>
            <a:endParaRPr lang="zh-CN" altLang="en-US"/>
          </a:p>
        </p:txBody>
      </p:sp>
      <p:pic>
        <p:nvPicPr>
          <p:cNvPr id="11" name="图片 10"/>
          <p:cNvPicPr>
            <a:picLocks noChangeAspect="1"/>
          </p:cNvPicPr>
          <p:nvPr/>
        </p:nvPicPr>
        <p:blipFill>
          <a:blip r:embed="rId3"/>
          <a:stretch>
            <a:fillRect/>
          </a:stretch>
        </p:blipFill>
        <p:spPr>
          <a:xfrm>
            <a:off x="3869268" y="2127377"/>
            <a:ext cx="5895340" cy="3866515"/>
          </a:xfrm>
          <a:prstGeom prst="rect">
            <a:avLst/>
          </a:prstGeom>
        </p:spPr>
      </p:pic>
    </p:spTree>
    <p:extLst>
      <p:ext uri="{BB962C8B-B14F-4D97-AF65-F5344CB8AC3E}">
        <p14:creationId xmlns:p14="http://schemas.microsoft.com/office/powerpoint/2010/main" val="1373846238"/>
      </p:ext>
    </p:extLst>
  </p:cSld>
  <p:clrMapOvr>
    <a:masterClrMapping/>
  </p:clrMapOvr>
  <mc:AlternateContent xmlns:mc="http://schemas.openxmlformats.org/markup-compatibility/2006" xmlns:p159="http://schemas.microsoft.com/office/powerpoint/2015/09/main">
    <mc:Choice Requires="p159">
      <p:transition spd="med" advTm="3708">
        <p159:morph option="byWord"/>
      </p:transition>
    </mc:Choice>
    <mc:Fallback xmlns="">
      <p:transition spd="med" advTm="3708">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987C44CA-701F-684E-A683-9F1243E0012A}"/>
              </a:ext>
            </a:extLst>
          </p:cNvPr>
          <p:cNvSpPr>
            <a:spLocks noGrp="1"/>
          </p:cNvSpPr>
          <p:nvPr>
            <p:ph type="title"/>
          </p:nvPr>
        </p:nvSpPr>
        <p:spPr/>
        <p:txBody>
          <a:bodyPr anchor="ctr">
            <a:normAutofit/>
          </a:bodyPr>
          <a:lstStyle/>
          <a:p>
            <a:pPr>
              <a:lnSpc>
                <a:spcPct val="150000"/>
              </a:lnSpc>
            </a:pPr>
            <a:r>
              <a:rPr kumimoji="1" lang="zh-CN" altLang="en-US" sz="5400" b="1" dirty="0">
                <a:latin typeface="Microsoft YaHei" panose="020B0503020204020204" pitchFamily="34" charset="-122"/>
                <a:ea typeface="Microsoft YaHei" panose="020B0503020204020204" pitchFamily="34" charset="-122"/>
              </a:rPr>
              <a:t>考试题目</a:t>
            </a:r>
            <a:br>
              <a:rPr kumimoji="1" lang="en-US" altLang="zh-CN" sz="5400" b="1" dirty="0">
                <a:latin typeface="Microsoft YaHei" panose="020B0503020204020204" pitchFamily="34" charset="-122"/>
                <a:ea typeface="Microsoft YaHei" panose="020B0503020204020204" pitchFamily="34" charset="-122"/>
              </a:rPr>
            </a:br>
            <a:r>
              <a:rPr kumimoji="1" lang="zh-CN" altLang="en-US" sz="1600" dirty="0">
                <a:latin typeface="Microsoft YaHei Light" panose="020B0502040204020203" pitchFamily="34" charset="-122"/>
                <a:ea typeface="Microsoft YaHei Light" panose="020B0502040204020203" pitchFamily="34" charset="-122"/>
              </a:rPr>
              <a:t>热点话题的出现，为我国的教育事业做出了巨大的贡献，成为考试命题的重要参考</a:t>
            </a:r>
            <a:endParaRPr kumimoji="1" lang="zh-CN" altLang="en-US" sz="5400" b="1" dirty="0">
              <a:latin typeface="Microsoft YaHei" panose="020B0503020204020204" pitchFamily="34" charset="-122"/>
              <a:ea typeface="Microsoft YaHei" panose="020B0503020204020204" pitchFamily="34" charset="-122"/>
            </a:endParaRPr>
          </a:p>
        </p:txBody>
      </p:sp>
      <p:sp>
        <p:nvSpPr>
          <p:cNvPr id="12" name="文本占位符 11">
            <a:extLst>
              <a:ext uri="{FF2B5EF4-FFF2-40B4-BE49-F238E27FC236}">
                <a16:creationId xmlns:a16="http://schemas.microsoft.com/office/drawing/2014/main" id="{4FB2C0F5-B653-CF40-890B-78F6A48D8724}"/>
              </a:ext>
            </a:extLst>
          </p:cNvPr>
          <p:cNvSpPr>
            <a:spLocks noGrp="1"/>
          </p:cNvSpPr>
          <p:nvPr>
            <p:ph type="body" idx="1"/>
          </p:nvPr>
        </p:nvSpPr>
        <p:spPr/>
        <p:txBody>
          <a:bodyPr>
            <a:normAutofit/>
          </a:bodyPr>
          <a:lstStyle/>
          <a:p>
            <a:pPr algn="ctr"/>
            <a:r>
              <a:rPr kumimoji="1" lang="en-US" altLang="zh-CN" dirty="0">
                <a:solidFill>
                  <a:schemeClr val="accent1"/>
                </a:solidFill>
                <a:latin typeface="Microsoft YaHei" panose="020B0503020204020204" pitchFamily="34" charset="-122"/>
                <a:ea typeface="Microsoft YaHei" panose="020B0503020204020204" pitchFamily="34" charset="-122"/>
              </a:rPr>
              <a:t>2017</a:t>
            </a:r>
            <a:r>
              <a:rPr kumimoji="1" lang="zh-CN" altLang="en-US" dirty="0">
                <a:solidFill>
                  <a:schemeClr val="accent1"/>
                </a:solidFill>
                <a:latin typeface="Microsoft YaHei" panose="020B0503020204020204" pitchFamily="34" charset="-122"/>
                <a:ea typeface="Microsoft YaHei" panose="020B0503020204020204" pitchFamily="34" charset="-122"/>
              </a:rPr>
              <a:t>年高考语文全国卷</a:t>
            </a:r>
            <a:r>
              <a:rPr kumimoji="1" lang="en-US" altLang="zh-CN" dirty="0">
                <a:solidFill>
                  <a:schemeClr val="accent1"/>
                </a:solidFill>
                <a:latin typeface="Microsoft YaHei" panose="020B0503020204020204" pitchFamily="34" charset="-122"/>
                <a:ea typeface="Microsoft YaHei" panose="020B0503020204020204" pitchFamily="34" charset="-122"/>
              </a:rPr>
              <a:t>I</a:t>
            </a:r>
          </a:p>
        </p:txBody>
      </p:sp>
      <p:sp>
        <p:nvSpPr>
          <p:cNvPr id="13" name="内容占位符 12">
            <a:extLst>
              <a:ext uri="{FF2B5EF4-FFF2-40B4-BE49-F238E27FC236}">
                <a16:creationId xmlns:a16="http://schemas.microsoft.com/office/drawing/2014/main" id="{3579BCB9-52AB-B943-8910-708A803C61FA}"/>
              </a:ext>
            </a:extLst>
          </p:cNvPr>
          <p:cNvSpPr>
            <a:spLocks noGrp="1"/>
          </p:cNvSpPr>
          <p:nvPr>
            <p:ph sz="half" idx="2"/>
          </p:nvPr>
        </p:nvSpPr>
        <p:spPr/>
        <p:txBody>
          <a:bodyPr>
            <a:normAutofit/>
          </a:bodyPr>
          <a:lstStyle/>
          <a:p>
            <a:pPr marL="0" indent="0">
              <a:lnSpc>
                <a:spcPct val="100000"/>
              </a:lnSpc>
              <a:buNone/>
            </a:pPr>
            <a:r>
              <a:rPr kumimoji="1" lang="zh-CN" altLang="en-US" sz="1600" dirty="0">
                <a:latin typeface="Microsoft YaHei Light" panose="020B0502040204020203" pitchFamily="34" charset="-122"/>
                <a:ea typeface="Microsoft YaHei Light" panose="020B0502040204020203" pitchFamily="34" charset="-122"/>
              </a:rPr>
              <a:t>据近期一项对来华留学生调查，他们较为关注的“中国”关键词有：一带一路、大熊猫、广场舞、中华美食、共享单车、高铁、移动支付等。</a:t>
            </a:r>
          </a:p>
          <a:p>
            <a:pPr marL="0" indent="0">
              <a:lnSpc>
                <a:spcPct val="100000"/>
              </a:lnSpc>
              <a:buNone/>
            </a:pPr>
            <a:r>
              <a:rPr kumimoji="1" lang="zh-CN" altLang="en-US" sz="1600" dirty="0">
                <a:latin typeface="Microsoft YaHei Light" panose="020B0502040204020203" pitchFamily="34" charset="-122"/>
                <a:ea typeface="Microsoft YaHei Light" panose="020B0502040204020203" pitchFamily="34" charset="-122"/>
              </a:rPr>
              <a:t>请从中选择两三个关键词来呈现你所认识的中国，写一篇文章帮助外国青年读懂中国。要求选好关键词，使之形成有机的关联；选好角度，明确文体，自拟标题；不要套作，不得抄袭，不少于</a:t>
            </a:r>
            <a:r>
              <a:rPr kumimoji="1" lang="en-US" altLang="zh-CN" sz="1600" dirty="0">
                <a:latin typeface="Microsoft YaHei Light" panose="020B0502040204020203" pitchFamily="34" charset="-122"/>
                <a:ea typeface="Microsoft YaHei Light" panose="020B0502040204020203" pitchFamily="34" charset="-122"/>
              </a:rPr>
              <a:t>800</a:t>
            </a:r>
            <a:r>
              <a:rPr kumimoji="1" lang="zh-CN" altLang="en-US" sz="1600" dirty="0">
                <a:latin typeface="Microsoft YaHei Light" panose="020B0502040204020203" pitchFamily="34" charset="-122"/>
                <a:ea typeface="Microsoft YaHei Light" panose="020B0502040204020203" pitchFamily="34" charset="-122"/>
              </a:rPr>
              <a:t>字。</a:t>
            </a:r>
          </a:p>
          <a:p>
            <a:endParaRPr kumimoji="1" lang="zh-CN" altLang="en-US" dirty="0"/>
          </a:p>
        </p:txBody>
      </p:sp>
      <p:sp>
        <p:nvSpPr>
          <p:cNvPr id="15" name="文本占位符 14">
            <a:extLst>
              <a:ext uri="{FF2B5EF4-FFF2-40B4-BE49-F238E27FC236}">
                <a16:creationId xmlns:a16="http://schemas.microsoft.com/office/drawing/2014/main" id="{1E28DAD4-378D-3E49-A8B2-6211F02A98D1}"/>
              </a:ext>
            </a:extLst>
          </p:cNvPr>
          <p:cNvSpPr>
            <a:spLocks noGrp="1"/>
          </p:cNvSpPr>
          <p:nvPr>
            <p:ph type="body" sz="quarter" idx="3"/>
          </p:nvPr>
        </p:nvSpPr>
        <p:spPr/>
        <p:txBody>
          <a:bodyPr>
            <a:normAutofit/>
          </a:bodyPr>
          <a:lstStyle/>
          <a:p>
            <a:pPr algn="ctr"/>
            <a:r>
              <a:rPr kumimoji="1" lang="en-US" altLang="zh-CN" dirty="0">
                <a:solidFill>
                  <a:schemeClr val="accent1"/>
                </a:solidFill>
                <a:latin typeface="Microsoft YaHei" panose="020B0503020204020204" pitchFamily="34" charset="-122"/>
                <a:ea typeface="Microsoft YaHei" panose="020B0503020204020204" pitchFamily="34" charset="-122"/>
              </a:rPr>
              <a:t>2016</a:t>
            </a:r>
            <a:r>
              <a:rPr kumimoji="1" lang="zh-CN" altLang="en-US" dirty="0">
                <a:solidFill>
                  <a:schemeClr val="accent1"/>
                </a:solidFill>
                <a:latin typeface="Microsoft YaHei" panose="020B0503020204020204" pitchFamily="34" charset="-122"/>
                <a:ea typeface="Microsoft YaHei" panose="020B0503020204020204" pitchFamily="34" charset="-122"/>
              </a:rPr>
              <a:t>年高考语文浙江卷</a:t>
            </a:r>
          </a:p>
        </p:txBody>
      </p:sp>
      <p:sp>
        <p:nvSpPr>
          <p:cNvPr id="16" name="内容占位符 15">
            <a:extLst>
              <a:ext uri="{FF2B5EF4-FFF2-40B4-BE49-F238E27FC236}">
                <a16:creationId xmlns:a16="http://schemas.microsoft.com/office/drawing/2014/main" id="{980C0093-A666-174A-BA2A-B69543BD32A4}"/>
              </a:ext>
            </a:extLst>
          </p:cNvPr>
          <p:cNvSpPr>
            <a:spLocks noGrp="1"/>
          </p:cNvSpPr>
          <p:nvPr>
            <p:ph sz="quarter" idx="4"/>
          </p:nvPr>
        </p:nvSpPr>
        <p:spPr/>
        <p:txBody>
          <a:bodyPr>
            <a:normAutofit/>
          </a:bodyPr>
          <a:lstStyle/>
          <a:p>
            <a:pPr marL="0" indent="0">
              <a:lnSpc>
                <a:spcPct val="100000"/>
              </a:lnSpc>
              <a:buNone/>
            </a:pPr>
            <a:r>
              <a:rPr kumimoji="1" lang="zh-CN" altLang="en-US" sz="1600" dirty="0">
                <a:latin typeface="Microsoft YaHei Light" panose="020B0502040204020203" pitchFamily="34" charset="-122"/>
                <a:ea typeface="Microsoft YaHei Light" panose="020B0502040204020203" pitchFamily="34" charset="-122"/>
              </a:rPr>
              <a:t>当虚拟世界中的“虚拟”越来越成为现实世界中的“现实”时，是选择拥抱这个新世界，还是刻意远离，或者与它保持适当距离？</a:t>
            </a:r>
          </a:p>
          <a:p>
            <a:pPr marL="0" indent="0">
              <a:lnSpc>
                <a:spcPct val="100000"/>
              </a:lnSpc>
              <a:buNone/>
            </a:pPr>
            <a:r>
              <a:rPr kumimoji="1" lang="zh-CN" altLang="en-US" sz="1600" dirty="0">
                <a:latin typeface="Microsoft YaHei Light" panose="020B0502040204020203" pitchFamily="34" charset="-122"/>
                <a:ea typeface="Microsoft YaHei Light" panose="020B0502040204020203" pitchFamily="34" charset="-122"/>
              </a:rPr>
              <a:t>对材料提出的问题，你有怎样的思考？写一篇论述类文章。</a:t>
            </a:r>
          </a:p>
          <a:p>
            <a:pPr marL="0" indent="0">
              <a:lnSpc>
                <a:spcPct val="100000"/>
              </a:lnSpc>
              <a:buNone/>
            </a:pP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注意</a:t>
            </a:r>
            <a:r>
              <a:rPr kumimoji="1" lang="en-US" altLang="zh-CN" sz="1600" dirty="0">
                <a:latin typeface="Microsoft YaHei Light" panose="020B0502040204020203" pitchFamily="34" charset="-122"/>
                <a:ea typeface="Microsoft YaHei Light" panose="020B0502040204020203" pitchFamily="34" charset="-122"/>
              </a:rPr>
              <a:t>] 1.</a:t>
            </a:r>
            <a:r>
              <a:rPr kumimoji="1" lang="zh-CN" altLang="en-US" sz="1600" dirty="0">
                <a:latin typeface="Microsoft YaHei Light" panose="020B0502040204020203" pitchFamily="34" charset="-122"/>
                <a:ea typeface="Microsoft YaHei Light" panose="020B0502040204020203" pitchFamily="34" charset="-122"/>
              </a:rPr>
              <a:t>角度自选，立意自定。</a:t>
            </a:r>
            <a:r>
              <a:rPr kumimoji="1" lang="en-US" altLang="zh-CN" sz="1600" dirty="0">
                <a:latin typeface="Microsoft YaHei Light" panose="020B0502040204020203" pitchFamily="34" charset="-122"/>
                <a:ea typeface="Microsoft YaHei Light" panose="020B0502040204020203" pitchFamily="34" charset="-122"/>
              </a:rPr>
              <a:t>2.</a:t>
            </a:r>
            <a:r>
              <a:rPr kumimoji="1" lang="zh-CN" altLang="en-US" sz="1600" dirty="0">
                <a:latin typeface="Microsoft YaHei Light" panose="020B0502040204020203" pitchFamily="34" charset="-122"/>
                <a:ea typeface="Microsoft YaHei Light" panose="020B0502040204020203" pitchFamily="34" charset="-122"/>
              </a:rPr>
              <a:t>标题自拟。</a:t>
            </a:r>
            <a:r>
              <a:rPr kumimoji="1" lang="en-US" altLang="zh-CN" sz="1600" dirty="0">
                <a:latin typeface="Microsoft YaHei Light" panose="020B0502040204020203" pitchFamily="34" charset="-122"/>
                <a:ea typeface="Microsoft YaHei Light" panose="020B0502040204020203" pitchFamily="34" charset="-122"/>
              </a:rPr>
              <a:t>3.</a:t>
            </a:r>
            <a:r>
              <a:rPr kumimoji="1" lang="zh-CN" altLang="en-US" sz="1600" dirty="0">
                <a:latin typeface="Microsoft YaHei Light" panose="020B0502040204020203" pitchFamily="34" charset="-122"/>
                <a:ea typeface="Microsoft YaHei Light" panose="020B0502040204020203" pitchFamily="34" charset="-122"/>
              </a:rPr>
              <a:t>不少于</a:t>
            </a:r>
            <a:r>
              <a:rPr kumimoji="1" lang="en-US" altLang="zh-CN" sz="1600" dirty="0">
                <a:latin typeface="Microsoft YaHei Light" panose="020B0502040204020203" pitchFamily="34" charset="-122"/>
                <a:ea typeface="Microsoft YaHei Light" panose="020B0502040204020203" pitchFamily="34" charset="-122"/>
              </a:rPr>
              <a:t>800</a:t>
            </a:r>
            <a:r>
              <a:rPr kumimoji="1" lang="zh-CN" altLang="en-US" sz="1600" dirty="0">
                <a:latin typeface="Microsoft YaHei Light" panose="020B0502040204020203" pitchFamily="34" charset="-122"/>
                <a:ea typeface="Microsoft YaHei Light" panose="020B0502040204020203" pitchFamily="34" charset="-122"/>
              </a:rPr>
              <a:t>字。</a:t>
            </a:r>
            <a:r>
              <a:rPr kumimoji="1" lang="en-US" altLang="zh-CN" sz="1600" dirty="0">
                <a:latin typeface="Microsoft YaHei Light" panose="020B0502040204020203" pitchFamily="34" charset="-122"/>
                <a:ea typeface="Microsoft YaHei Light" panose="020B0502040204020203" pitchFamily="34" charset="-122"/>
              </a:rPr>
              <a:t>4.</a:t>
            </a:r>
            <a:r>
              <a:rPr kumimoji="1" lang="zh-CN" altLang="en-US" sz="1600" dirty="0">
                <a:latin typeface="Microsoft YaHei Light" panose="020B0502040204020203" pitchFamily="34" charset="-122"/>
                <a:ea typeface="Microsoft YaHei Light" panose="020B0502040204020203" pitchFamily="34" charset="-122"/>
              </a:rPr>
              <a:t>不得抄袭，套作。</a:t>
            </a:r>
          </a:p>
          <a:p>
            <a:endParaRPr kumimoji="1" lang="zh-CN" altLang="en-US" dirty="0"/>
          </a:p>
        </p:txBody>
      </p:sp>
      <p:sp>
        <p:nvSpPr>
          <p:cNvPr id="9" name="灯片编号占位符 8"/>
          <p:cNvSpPr>
            <a:spLocks noGrp="1"/>
          </p:cNvSpPr>
          <p:nvPr>
            <p:ph type="sldNum" sz="quarter" idx="12"/>
          </p:nvPr>
        </p:nvSpPr>
        <p:spPr/>
        <p:txBody>
          <a:bodyPr/>
          <a:lstStyle/>
          <a:p>
            <a:fld id="{0C913308-F349-4B6D-A68A-DD1791B4A57B}" type="slidenum">
              <a:rPr lang="zh-CN" altLang="en-US" smtClean="0"/>
              <a:t>38</a:t>
            </a:fld>
            <a:endParaRPr lang="zh-CN" altLang="en-US"/>
          </a:p>
        </p:txBody>
      </p:sp>
    </p:spTree>
    <p:extLst>
      <p:ext uri="{BB962C8B-B14F-4D97-AF65-F5344CB8AC3E}">
        <p14:creationId xmlns:p14="http://schemas.microsoft.com/office/powerpoint/2010/main" val="3915547984"/>
      </p:ext>
    </p:extLst>
  </p:cSld>
  <p:clrMapOvr>
    <a:masterClrMapping/>
  </p:clrMapOvr>
  <mc:AlternateContent xmlns:mc="http://schemas.openxmlformats.org/markup-compatibility/2006" xmlns:p159="http://schemas.microsoft.com/office/powerpoint/2015/09/main">
    <mc:Choice Requires="p159">
      <p:transition spd="med" advTm="3708">
        <p159:morph option="byWord"/>
      </p:transition>
    </mc:Choice>
    <mc:Fallback xmlns="">
      <p:transition spd="med" advTm="3708">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标题 11">
            <a:extLst>
              <a:ext uri="{FF2B5EF4-FFF2-40B4-BE49-F238E27FC236}">
                <a16:creationId xmlns:a16="http://schemas.microsoft.com/office/drawing/2014/main" id="{15150B71-6F21-3F44-A67E-3EF16470482F}"/>
              </a:ext>
            </a:extLst>
          </p:cNvPr>
          <p:cNvSpPr>
            <a:spLocks noGrp="1"/>
          </p:cNvSpPr>
          <p:nvPr>
            <p:ph type="title"/>
          </p:nvPr>
        </p:nvSpPr>
        <p:spPr/>
        <p:txBody>
          <a:bodyPr>
            <a:normAutofit/>
          </a:bodyPr>
          <a:lstStyle/>
          <a:p>
            <a:pPr>
              <a:lnSpc>
                <a:spcPct val="150000"/>
              </a:lnSpc>
            </a:pPr>
            <a:r>
              <a:rPr kumimoji="1" lang="zh-CN" altLang="en-US" sz="5400" b="1" dirty="0">
                <a:latin typeface="Microsoft YaHei" panose="020B0503020204020204" pitchFamily="34" charset="-122"/>
                <a:ea typeface="Microsoft YaHei" panose="020B0503020204020204" pitchFamily="34" charset="-122"/>
              </a:rPr>
              <a:t>考试题目</a:t>
            </a:r>
            <a:br>
              <a:rPr kumimoji="1" lang="en-US" altLang="zh-CN" sz="5400" b="1" dirty="0">
                <a:latin typeface="Microsoft YaHei" panose="020B0503020204020204" pitchFamily="34" charset="-122"/>
                <a:ea typeface="Microsoft YaHei" panose="020B0503020204020204" pitchFamily="34" charset="-122"/>
              </a:rPr>
            </a:br>
            <a:r>
              <a:rPr kumimoji="1" lang="zh-CN" altLang="en-US" sz="1600" dirty="0">
                <a:latin typeface="Microsoft YaHei Light" panose="020B0502040204020203" pitchFamily="34" charset="-122"/>
                <a:ea typeface="Microsoft YaHei Light" panose="020B0502040204020203" pitchFamily="34" charset="-122"/>
              </a:rPr>
              <a:t>热点话题的出现，为我国的教育事业做出了巨大的贡献，成为考试命题的重要参考</a:t>
            </a:r>
            <a:endParaRPr kumimoji="1" lang="zh-CN" altLang="en-US" dirty="0"/>
          </a:p>
        </p:txBody>
      </p:sp>
      <p:sp>
        <p:nvSpPr>
          <p:cNvPr id="13" name="文本占位符 12">
            <a:extLst>
              <a:ext uri="{FF2B5EF4-FFF2-40B4-BE49-F238E27FC236}">
                <a16:creationId xmlns:a16="http://schemas.microsoft.com/office/drawing/2014/main" id="{E07734C7-2773-0946-B68C-C083C9558981}"/>
              </a:ext>
            </a:extLst>
          </p:cNvPr>
          <p:cNvSpPr>
            <a:spLocks noGrp="1"/>
          </p:cNvSpPr>
          <p:nvPr>
            <p:ph type="body" idx="1"/>
          </p:nvPr>
        </p:nvSpPr>
        <p:spPr/>
        <p:txBody>
          <a:bodyPr/>
          <a:lstStyle/>
          <a:p>
            <a:pPr algn="ctr"/>
            <a:r>
              <a:rPr lang="en-US" altLang="zh-CN" dirty="0">
                <a:solidFill>
                  <a:schemeClr val="accent1"/>
                </a:solidFill>
                <a:latin typeface="Microsoft YaHei" panose="020B0503020204020204" pitchFamily="34" charset="-122"/>
                <a:ea typeface="Microsoft YaHei" panose="020B0503020204020204" pitchFamily="34" charset="-122"/>
              </a:rPr>
              <a:t>2017</a:t>
            </a:r>
            <a:r>
              <a:rPr lang="zh-CN" altLang="en-US" dirty="0">
                <a:solidFill>
                  <a:schemeClr val="accent1"/>
                </a:solidFill>
                <a:latin typeface="Microsoft YaHei" panose="020B0503020204020204" pitchFamily="34" charset="-122"/>
                <a:ea typeface="Microsoft YaHei" panose="020B0503020204020204" pitchFamily="34" charset="-122"/>
              </a:rPr>
              <a:t>政治考研</a:t>
            </a:r>
            <a:r>
              <a:rPr lang="en-US" altLang="zh-CN" dirty="0">
                <a:solidFill>
                  <a:schemeClr val="accent1"/>
                </a:solidFill>
                <a:latin typeface="Microsoft YaHei" panose="020B0503020204020204" pitchFamily="34" charset="-122"/>
                <a:ea typeface="Microsoft YaHei" panose="020B0503020204020204" pitchFamily="34" charset="-122"/>
              </a:rPr>
              <a:t>36</a:t>
            </a:r>
            <a:r>
              <a:rPr lang="zh-CN" altLang="en-US" dirty="0">
                <a:solidFill>
                  <a:schemeClr val="accent1"/>
                </a:solidFill>
                <a:latin typeface="Microsoft YaHei" panose="020B0503020204020204" pitchFamily="34" charset="-122"/>
                <a:ea typeface="Microsoft YaHei" panose="020B0503020204020204" pitchFamily="34" charset="-122"/>
              </a:rPr>
              <a:t>题</a:t>
            </a:r>
          </a:p>
        </p:txBody>
      </p:sp>
      <p:sp>
        <p:nvSpPr>
          <p:cNvPr id="15" name="内容占位符 14">
            <a:extLst>
              <a:ext uri="{FF2B5EF4-FFF2-40B4-BE49-F238E27FC236}">
                <a16:creationId xmlns:a16="http://schemas.microsoft.com/office/drawing/2014/main" id="{988A72B7-712D-6E45-AC9F-5D529567E992}"/>
              </a:ext>
            </a:extLst>
          </p:cNvPr>
          <p:cNvSpPr>
            <a:spLocks noGrp="1"/>
          </p:cNvSpPr>
          <p:nvPr>
            <p:ph sz="half" idx="2"/>
          </p:nvPr>
        </p:nvSpPr>
        <p:spPr/>
        <p:txBody>
          <a:bodyPr>
            <a:normAutofit/>
          </a:bodyPr>
          <a:lstStyle/>
          <a:p>
            <a:pPr marL="0" indent="0">
              <a:lnSpc>
                <a:spcPct val="100000"/>
              </a:lnSpc>
              <a:buNone/>
            </a:pPr>
            <a:r>
              <a:rPr kumimoji="1" lang="zh-CN" altLang="en-US" sz="1600" dirty="0">
                <a:latin typeface="Microsoft YaHei Light" panose="020B0502040204020203" pitchFamily="34" charset="-122"/>
                <a:ea typeface="Microsoft YaHei Light" panose="020B0502040204020203" pitchFamily="34" charset="-122"/>
              </a:rPr>
              <a:t>在参观南湖革命纪念馆时，习近平说，在浙江工作期间，我曾经把</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红船精神</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概括为开天辟地、敢为人先的首创精神、坚定理想、百折不挠的奋斗精神，立党为公、忠诚为民的风险精神。我们要结合时代特点大理弘扬</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红船精神</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。参观结束时，习近平同志发表了重要讲话，指出，上海党的一大会址、嘉兴南湖红船是我们党梦想起航的地方、我们党从这里诞生，从这里出征，从这里走向全国指正。这里是我们党的根脉。习近平同志强调，</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其作始也简，其将毕也必巨。</a:t>
            </a:r>
            <a:r>
              <a:rPr kumimoji="1" lang="en-US" altLang="zh-CN" sz="1600" dirty="0">
                <a:latin typeface="Microsoft YaHei Light" panose="020B0502040204020203" pitchFamily="34" charset="-122"/>
                <a:ea typeface="Microsoft YaHei Light" panose="020B0502040204020203" pitchFamily="34" charset="-122"/>
              </a:rPr>
              <a:t>"</a:t>
            </a:r>
          </a:p>
        </p:txBody>
      </p:sp>
      <p:sp>
        <p:nvSpPr>
          <p:cNvPr id="16" name="文本占位符 15">
            <a:extLst>
              <a:ext uri="{FF2B5EF4-FFF2-40B4-BE49-F238E27FC236}">
                <a16:creationId xmlns:a16="http://schemas.microsoft.com/office/drawing/2014/main" id="{ED065FF0-1138-274D-BC04-ECC328FF7B01}"/>
              </a:ext>
            </a:extLst>
          </p:cNvPr>
          <p:cNvSpPr>
            <a:spLocks noGrp="1"/>
          </p:cNvSpPr>
          <p:nvPr>
            <p:ph type="body" sz="quarter" idx="3"/>
          </p:nvPr>
        </p:nvSpPr>
        <p:spPr/>
        <p:txBody>
          <a:bodyPr/>
          <a:lstStyle/>
          <a:p>
            <a:pPr lvl="0" algn="ctr">
              <a:lnSpc>
                <a:spcPct val="100000"/>
              </a:lnSpc>
              <a:buClrTx/>
            </a:pPr>
            <a:r>
              <a:rPr lang="en-US" altLang="zh-CN" dirty="0">
                <a:solidFill>
                  <a:schemeClr val="accent1"/>
                </a:solidFill>
                <a:latin typeface="Microsoft YaHei" panose="020B0503020204020204" pitchFamily="34" charset="-122"/>
                <a:ea typeface="Microsoft YaHei" panose="020B0503020204020204" pitchFamily="34" charset="-122"/>
              </a:rPr>
              <a:t>2017</a:t>
            </a:r>
            <a:r>
              <a:rPr lang="zh-CN" altLang="en-US" dirty="0">
                <a:solidFill>
                  <a:schemeClr val="accent1"/>
                </a:solidFill>
                <a:latin typeface="Microsoft YaHei" panose="020B0503020204020204" pitchFamily="34" charset="-122"/>
                <a:ea typeface="Microsoft YaHei" panose="020B0503020204020204" pitchFamily="34" charset="-122"/>
              </a:rPr>
              <a:t>政治考研</a:t>
            </a:r>
            <a:r>
              <a:rPr lang="en-US" altLang="zh-CN" dirty="0">
                <a:solidFill>
                  <a:schemeClr val="accent1"/>
                </a:solidFill>
                <a:latin typeface="Microsoft YaHei" panose="020B0503020204020204" pitchFamily="34" charset="-122"/>
                <a:ea typeface="Microsoft YaHei" panose="020B0503020204020204" pitchFamily="34" charset="-122"/>
              </a:rPr>
              <a:t>38</a:t>
            </a:r>
            <a:r>
              <a:rPr lang="zh-CN" altLang="en-US" dirty="0">
                <a:solidFill>
                  <a:schemeClr val="accent1"/>
                </a:solidFill>
                <a:latin typeface="Microsoft YaHei" panose="020B0503020204020204" pitchFamily="34" charset="-122"/>
                <a:ea typeface="Microsoft YaHei" panose="020B0503020204020204" pitchFamily="34" charset="-122"/>
              </a:rPr>
              <a:t>题</a:t>
            </a:r>
          </a:p>
        </p:txBody>
      </p:sp>
      <p:sp>
        <p:nvSpPr>
          <p:cNvPr id="17" name="内容占位符 16">
            <a:extLst>
              <a:ext uri="{FF2B5EF4-FFF2-40B4-BE49-F238E27FC236}">
                <a16:creationId xmlns:a16="http://schemas.microsoft.com/office/drawing/2014/main" id="{840B0DFE-B163-B64C-A1CA-E3709E8FC857}"/>
              </a:ext>
            </a:extLst>
          </p:cNvPr>
          <p:cNvSpPr>
            <a:spLocks noGrp="1"/>
          </p:cNvSpPr>
          <p:nvPr>
            <p:ph sz="quarter" idx="4"/>
          </p:nvPr>
        </p:nvSpPr>
        <p:spPr/>
        <p:txBody>
          <a:bodyPr>
            <a:normAutofit/>
          </a:bodyPr>
          <a:lstStyle/>
          <a:p>
            <a:pPr marL="0" indent="0">
              <a:lnSpc>
                <a:spcPct val="100000"/>
              </a:lnSpc>
              <a:buNone/>
            </a:pPr>
            <a:r>
              <a:rPr kumimoji="1" lang="zh-CN" altLang="en-US" sz="1600" dirty="0">
                <a:latin typeface="Microsoft YaHei Light" panose="020B0502040204020203" pitchFamily="34" charset="-122"/>
                <a:ea typeface="Microsoft YaHei Light" panose="020B0502040204020203" pitchFamily="34" charset="-122"/>
              </a:rPr>
              <a:t>曾经的经济全球化</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推手</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美国，不但斯表示，习近平主席提出的</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一带一路</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倡中国方案，有助于推动经济全球化更加平衡、包容、和谐发展，对当今世界面临的诸多挑战具有重大意义。摘编自</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习近平谈治国理政</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第二卷、</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人民日报</a:t>
            </a:r>
            <a:r>
              <a:rPr kumimoji="1" lang="en-US" altLang="zh-CN" sz="1600" dirty="0">
                <a:latin typeface="Microsoft YaHei Light" panose="020B0502040204020203" pitchFamily="34" charset="-122"/>
                <a:ea typeface="Microsoft YaHei Light" panose="020B0502040204020203" pitchFamily="34" charset="-122"/>
              </a:rPr>
              <a:t>》</a:t>
            </a:r>
            <a:r>
              <a:rPr kumimoji="1" lang="zh-CN" altLang="en-US" sz="1600" dirty="0">
                <a:latin typeface="Microsoft YaHei Light" panose="020B0502040204020203" pitchFamily="34" charset="-122"/>
                <a:ea typeface="Microsoft YaHei Light" panose="020B0502040204020203" pitchFamily="34" charset="-122"/>
              </a:rPr>
              <a:t>（</a:t>
            </a:r>
            <a:r>
              <a:rPr kumimoji="1" lang="en-US" altLang="zh-CN" sz="1600" dirty="0">
                <a:latin typeface="Microsoft YaHei Light" panose="020B0502040204020203" pitchFamily="34" charset="-122"/>
                <a:ea typeface="Microsoft YaHei Light" panose="020B0502040204020203" pitchFamily="34" charset="-122"/>
              </a:rPr>
              <a:t>2017</a:t>
            </a:r>
            <a:r>
              <a:rPr kumimoji="1" lang="zh-CN" altLang="en-US" sz="1600" dirty="0">
                <a:latin typeface="Microsoft YaHei Light" panose="020B0502040204020203" pitchFamily="34" charset="-122"/>
                <a:ea typeface="Microsoft YaHei Light" panose="020B0502040204020203" pitchFamily="34" charset="-122"/>
              </a:rPr>
              <a:t>年）</a:t>
            </a:r>
          </a:p>
          <a:p>
            <a:endParaRPr kumimoji="1" lang="zh-CN" altLang="en-US" dirty="0"/>
          </a:p>
        </p:txBody>
      </p:sp>
      <p:sp>
        <p:nvSpPr>
          <p:cNvPr id="9" name="灯片编号占位符 8"/>
          <p:cNvSpPr>
            <a:spLocks noGrp="1"/>
          </p:cNvSpPr>
          <p:nvPr>
            <p:ph type="sldNum" sz="quarter" idx="12"/>
          </p:nvPr>
        </p:nvSpPr>
        <p:spPr/>
        <p:txBody>
          <a:bodyPr/>
          <a:lstStyle/>
          <a:p>
            <a:fld id="{0C913308-F349-4B6D-A68A-DD1791B4A57B}" type="slidenum">
              <a:rPr lang="zh-CN" altLang="en-US" smtClean="0"/>
              <a:t>39</a:t>
            </a:fld>
            <a:endParaRPr lang="zh-CN" altLang="en-US"/>
          </a:p>
        </p:txBody>
      </p:sp>
    </p:spTree>
    <p:extLst>
      <p:ext uri="{BB962C8B-B14F-4D97-AF65-F5344CB8AC3E}">
        <p14:creationId xmlns:p14="http://schemas.microsoft.com/office/powerpoint/2010/main" val="2831624917"/>
      </p:ext>
    </p:extLst>
  </p:cSld>
  <p:clrMapOvr>
    <a:masterClrMapping/>
  </p:clrMapOvr>
  <mc:AlternateContent xmlns:mc="http://schemas.openxmlformats.org/markup-compatibility/2006" xmlns:p159="http://schemas.microsoft.com/office/powerpoint/2015/09/main">
    <mc:Choice Requires="p159">
      <p:transition spd="med" advTm="3708">
        <p159:morph option="byWord"/>
      </p:transition>
    </mc:Choice>
    <mc:Fallback xmlns="">
      <p:transition spd="med" advTm="3708">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F61DA94-DDF2-2E47-AF33-487D56F1B3ED}"/>
              </a:ext>
            </a:extLst>
          </p:cNvPr>
          <p:cNvSpPr>
            <a:spLocks noGrp="1"/>
          </p:cNvSpPr>
          <p:nvPr>
            <p:ph type="title"/>
          </p:nvPr>
        </p:nvSpPr>
        <p:spPr/>
        <p:txBody>
          <a:bodyPr>
            <a:normAutofit/>
          </a:bodyPr>
          <a:lstStyle/>
          <a:p>
            <a:pPr algn="r"/>
            <a:r>
              <a:rPr kumimoji="1" lang="zh-CN" altLang="en-US" sz="5400" b="1" dirty="0">
                <a:latin typeface="Microsoft YaHei" panose="020B0503020204020204" pitchFamily="34" charset="-122"/>
                <a:ea typeface="Microsoft YaHei" panose="020B0503020204020204" pitchFamily="34" charset="-122"/>
              </a:rPr>
              <a:t>背景</a:t>
            </a:r>
          </a:p>
        </p:txBody>
      </p:sp>
      <p:sp>
        <p:nvSpPr>
          <p:cNvPr id="5" name="内容占位符 4">
            <a:extLst>
              <a:ext uri="{FF2B5EF4-FFF2-40B4-BE49-F238E27FC236}">
                <a16:creationId xmlns:a16="http://schemas.microsoft.com/office/drawing/2014/main" id="{4A0B6B42-BE50-564F-B041-A2F01559C578}"/>
              </a:ext>
            </a:extLst>
          </p:cNvPr>
          <p:cNvSpPr>
            <a:spLocks noGrp="1"/>
          </p:cNvSpPr>
          <p:nvPr>
            <p:ph idx="1"/>
          </p:nvPr>
        </p:nvSpPr>
        <p:spPr/>
        <p:txBody>
          <a:bodyPr>
            <a:normAutofit/>
          </a:bodyPr>
          <a:lstStyle/>
          <a:p>
            <a:pPr marL="0" indent="0">
              <a:buNone/>
            </a:pPr>
            <a:r>
              <a:rPr kumimoji="1" lang="zh-CN" altLang="en-US" sz="2800" b="1" dirty="0">
                <a:latin typeface="Microsoft YaHei" panose="020B0503020204020204" pitchFamily="34" charset="-122"/>
                <a:ea typeface="Microsoft YaHei" panose="020B0503020204020204" pitchFamily="34" charset="-122"/>
              </a:rPr>
              <a:t>信息过载</a:t>
            </a:r>
          </a:p>
        </p:txBody>
      </p:sp>
    </p:spTree>
    <p:extLst>
      <p:ext uri="{BB962C8B-B14F-4D97-AF65-F5344CB8AC3E}">
        <p14:creationId xmlns:p14="http://schemas.microsoft.com/office/powerpoint/2010/main" val="85873959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a:extLst>
              <a:ext uri="{FF2B5EF4-FFF2-40B4-BE49-F238E27FC236}">
                <a16:creationId xmlns:a16="http://schemas.microsoft.com/office/drawing/2014/main" id="{B24FFC72-2783-F34A-B8D5-0742612B8631}"/>
              </a:ext>
            </a:extLst>
          </p:cNvPr>
          <p:cNvSpPr>
            <a:spLocks noGrp="1"/>
          </p:cNvSpPr>
          <p:nvPr>
            <p:ph type="title"/>
          </p:nvPr>
        </p:nvSpPr>
        <p:spPr/>
        <p:txBody>
          <a:bodyPr>
            <a:noAutofit/>
          </a:bodyPr>
          <a:lstStyle/>
          <a:p>
            <a:pPr>
              <a:lnSpc>
                <a:spcPct val="150000"/>
              </a:lnSpc>
            </a:pPr>
            <a:r>
              <a:rPr lang="zh-CN" altLang="en-US" sz="5400" b="1" dirty="0">
                <a:solidFill>
                  <a:schemeClr val="bg1"/>
                </a:solidFill>
                <a:latin typeface="Microsoft YaHei" panose="020B0503020204020204" pitchFamily="34" charset="-122"/>
                <a:ea typeface="Microsoft YaHei" panose="020B0503020204020204" pitchFamily="34" charset="-122"/>
              </a:rPr>
              <a:t>食品安全</a:t>
            </a:r>
            <a:br>
              <a:rPr lang="en-US" altLang="zh-CN" sz="1600" dirty="0">
                <a:latin typeface="Microsoft YaHei Light" panose="020B0502040204020203" pitchFamily="34" charset="-122"/>
                <a:ea typeface="Microsoft YaHei Light" panose="020B0502040204020203" pitchFamily="34" charset="-122"/>
                <a:cs typeface="+mn-ea"/>
                <a:sym typeface="+mn-lt"/>
              </a:rPr>
            </a:br>
            <a:r>
              <a:rPr lang="zh-CN" altLang="en-US" sz="1600" dirty="0">
                <a:latin typeface="Microsoft YaHei Light" panose="020B0502040204020203" pitchFamily="34" charset="-122"/>
                <a:ea typeface="Microsoft YaHei Light" panose="020B0502040204020203" pitchFamily="34" charset="-122"/>
                <a:cs typeface="+mn-ea"/>
                <a:sym typeface="+mn-lt"/>
              </a:rPr>
              <a:t>随着我国社会主义市场经济的不断发展，食品安全逐渐成为受关注的焦点，食品的种类越来越丰富，新的食品安全问题不断地涌现，严重危害人民群众的身体健康。食品质量安全关系到全人民群众的身体健康，生命安全及社会经济。</a:t>
            </a:r>
            <a:endParaRPr kumimoji="1" lang="zh-CN" altLang="en-US" sz="1600" dirty="0">
              <a:latin typeface="Microsoft YaHei Light" panose="020B0502040204020203" pitchFamily="34" charset="-122"/>
              <a:ea typeface="Microsoft YaHei Light" panose="020B0502040204020203" pitchFamily="34" charset="-122"/>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t>40</a:t>
            </a:fld>
            <a:endParaRPr lang="zh-CN" altLang="en-US"/>
          </a:p>
        </p:txBody>
      </p:sp>
      <p:pic>
        <p:nvPicPr>
          <p:cNvPr id="15" name="内容占位符 14" descr="timg[1]">
            <a:extLst>
              <a:ext uri="{FF2B5EF4-FFF2-40B4-BE49-F238E27FC236}">
                <a16:creationId xmlns:a16="http://schemas.microsoft.com/office/drawing/2014/main" id="{D105837A-1D61-5540-B738-52D9E463A39D}"/>
              </a:ext>
            </a:extLst>
          </p:cNvPr>
          <p:cNvPicPr>
            <a:picLocks noGrp="1" noChangeAspect="1"/>
          </p:cNvPicPr>
          <p:nvPr>
            <p:ph idx="1"/>
          </p:nvPr>
        </p:nvPicPr>
        <p:blipFill>
          <a:blip r:embed="rId3"/>
          <a:stretch>
            <a:fillRect/>
          </a:stretch>
        </p:blipFill>
        <p:spPr>
          <a:xfrm>
            <a:off x="4033838" y="1265237"/>
            <a:ext cx="6985000" cy="4318000"/>
          </a:xfrm>
          <a:prstGeom prst="rect">
            <a:avLst/>
          </a:prstGeom>
        </p:spPr>
      </p:pic>
    </p:spTree>
    <p:extLst>
      <p:ext uri="{BB962C8B-B14F-4D97-AF65-F5344CB8AC3E}">
        <p14:creationId xmlns:p14="http://schemas.microsoft.com/office/powerpoint/2010/main" val="4173458293"/>
      </p:ext>
    </p:extLst>
  </p:cSld>
  <p:clrMapOvr>
    <a:masterClrMapping/>
  </p:clrMapOvr>
  <mc:AlternateContent xmlns:mc="http://schemas.openxmlformats.org/markup-compatibility/2006" xmlns:p159="http://schemas.microsoft.com/office/powerpoint/2015/09/main">
    <mc:Choice Requires="p159">
      <p:transition spd="med" advTm="3708">
        <p159:morph option="byWord"/>
      </p:transition>
    </mc:Choice>
    <mc:Fallback xmlns="">
      <p:transition spd="med" advTm="3708">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24625C8B-B9EF-8647-AD49-58E2C6ACF007}"/>
              </a:ext>
            </a:extLst>
          </p:cNvPr>
          <p:cNvSpPr>
            <a:spLocks noGrp="1"/>
          </p:cNvSpPr>
          <p:nvPr>
            <p:ph type="title"/>
          </p:nvPr>
        </p:nvSpPr>
        <p:spPr/>
        <p:txBody>
          <a:bodyPr>
            <a:normAutofit/>
          </a:bodyPr>
          <a:lstStyle/>
          <a:p>
            <a:pPr>
              <a:lnSpc>
                <a:spcPct val="150000"/>
              </a:lnSpc>
            </a:pPr>
            <a:r>
              <a:rPr lang="zh-CN" altLang="en-US" sz="5400" b="1" dirty="0">
                <a:latin typeface="Microsoft YaHei" panose="020B0503020204020204" pitchFamily="34" charset="-122"/>
                <a:ea typeface="Microsoft YaHei" panose="020B0503020204020204" pitchFamily="34" charset="-122"/>
              </a:rPr>
              <a:t>食品安全</a:t>
            </a:r>
            <a:br>
              <a:rPr lang="en-US" altLang="zh-CN" sz="1600" dirty="0">
                <a:latin typeface="Microsoft YaHei Light" panose="020B0502040204020203" pitchFamily="34" charset="-122"/>
                <a:ea typeface="Microsoft YaHei Light" panose="020B0502040204020203" pitchFamily="34" charset="-122"/>
                <a:cs typeface="+mn-ea"/>
                <a:sym typeface="+mn-lt"/>
              </a:rPr>
            </a:br>
            <a:r>
              <a:rPr lang="zh-CN" altLang="en-US" sz="1600" dirty="0">
                <a:latin typeface="Microsoft YaHei Light" panose="020B0502040204020203" pitchFamily="34" charset="-122"/>
                <a:ea typeface="Microsoft YaHei Light" panose="020B0502040204020203" pitchFamily="34" charset="-122"/>
                <a:cs typeface="+mn-ea"/>
                <a:sym typeface="+mn-lt"/>
              </a:rPr>
              <a:t>准确掌握互联网上食品安全相关的热点词，有助于提高发现网络舆情的速度，对于食品安全监管部门及时做出应对措施，保证食品质量有着十分重大的意义。</a:t>
            </a:r>
            <a:endParaRPr kumimoji="1" lang="zh-CN" altLang="en-US" dirty="0"/>
          </a:p>
        </p:txBody>
      </p:sp>
      <p:sp>
        <p:nvSpPr>
          <p:cNvPr id="9" name="灯片编号占位符 8"/>
          <p:cNvSpPr>
            <a:spLocks noGrp="1"/>
          </p:cNvSpPr>
          <p:nvPr>
            <p:ph type="sldNum" sz="quarter" idx="12"/>
          </p:nvPr>
        </p:nvSpPr>
        <p:spPr/>
        <p:txBody>
          <a:bodyPr/>
          <a:lstStyle/>
          <a:p>
            <a:fld id="{0C913308-F349-4B6D-A68A-DD1791B4A57B}" type="slidenum">
              <a:rPr lang="zh-CN" altLang="en-US" smtClean="0"/>
              <a:t>41</a:t>
            </a:fld>
            <a:endParaRPr lang="zh-CN" altLang="en-US"/>
          </a:p>
        </p:txBody>
      </p:sp>
      <p:sp>
        <p:nvSpPr>
          <p:cNvPr id="12" name="文本框 11"/>
          <p:cNvSpPr txBox="1"/>
          <p:nvPr/>
        </p:nvSpPr>
        <p:spPr>
          <a:xfrm>
            <a:off x="4085615" y="5232401"/>
            <a:ext cx="7001485" cy="791627"/>
          </a:xfrm>
          <a:prstGeom prst="rect">
            <a:avLst/>
          </a:prstGeom>
          <a:noFill/>
        </p:spPr>
        <p:txBody>
          <a:bodyPr wrap="square" rtlCol="0">
            <a:spAutoFit/>
          </a:bodyPr>
          <a:lstStyle/>
          <a:p>
            <a:pPr>
              <a:lnSpc>
                <a:spcPct val="150000"/>
              </a:lnSpc>
            </a:pPr>
            <a:r>
              <a:rPr lang="zh-CN" altLang="en-US" sz="1600" dirty="0">
                <a:solidFill>
                  <a:schemeClr val="tx1">
                    <a:lumMod val="75000"/>
                    <a:lumOff val="25000"/>
                  </a:schemeClr>
                </a:solidFill>
                <a:latin typeface="Microsoft YaHei Light" panose="020B0502040204020203" pitchFamily="34" charset="-122"/>
                <a:ea typeface="Microsoft YaHei Light" panose="020B0502040204020203" pitchFamily="34" charset="-122"/>
              </a:rPr>
              <a:t>从2014年7月1日到2014年8月31日的有关食品安全的新闻报道，共计782篇，作为实验语料库。通过实验获取到</a:t>
            </a:r>
            <a:r>
              <a:rPr lang="en-US" altLang="zh-CN" sz="1600" dirty="0">
                <a:solidFill>
                  <a:schemeClr val="tx1">
                    <a:lumMod val="75000"/>
                    <a:lumOff val="25000"/>
                  </a:schemeClr>
                </a:solidFill>
                <a:latin typeface="Microsoft YaHei Light" panose="020B0502040204020203" pitchFamily="34" charset="-122"/>
                <a:ea typeface="Microsoft YaHei Light" panose="020B0502040204020203" pitchFamily="34" charset="-122"/>
              </a:rPr>
              <a:t>2014</a:t>
            </a:r>
            <a:r>
              <a:rPr lang="zh-CN" altLang="en-US" sz="1600" dirty="0">
                <a:solidFill>
                  <a:schemeClr val="tx1">
                    <a:lumMod val="75000"/>
                    <a:lumOff val="25000"/>
                  </a:schemeClr>
                </a:solidFill>
                <a:latin typeface="Microsoft YaHei Light" panose="020B0502040204020203" pitchFamily="34" charset="-122"/>
                <a:ea typeface="Microsoft YaHei Light" panose="020B0502040204020203" pitchFamily="34" charset="-122"/>
              </a:rPr>
              <a:t>年</a:t>
            </a:r>
            <a:r>
              <a:rPr lang="en-US" altLang="zh-CN" sz="1600" dirty="0">
                <a:solidFill>
                  <a:schemeClr val="tx1">
                    <a:lumMod val="75000"/>
                    <a:lumOff val="25000"/>
                  </a:schemeClr>
                </a:solidFill>
                <a:latin typeface="Microsoft YaHei Light" panose="020B0502040204020203" pitchFamily="34" charset="-122"/>
                <a:ea typeface="Microsoft YaHei Light" panose="020B0502040204020203" pitchFamily="34" charset="-122"/>
              </a:rPr>
              <a:t>8</a:t>
            </a:r>
            <a:r>
              <a:rPr lang="zh-CN" altLang="en-US" sz="1600" dirty="0">
                <a:solidFill>
                  <a:schemeClr val="tx1">
                    <a:lumMod val="75000"/>
                    <a:lumOff val="25000"/>
                  </a:schemeClr>
                </a:solidFill>
                <a:latin typeface="Microsoft YaHei Light" panose="020B0502040204020203" pitchFamily="34" charset="-122"/>
                <a:ea typeface="Microsoft YaHei Light" panose="020B0502040204020203" pitchFamily="34" charset="-122"/>
              </a:rPr>
              <a:t>月排行前十的热词情况。</a:t>
            </a:r>
          </a:p>
        </p:txBody>
      </p:sp>
      <p:pic>
        <p:nvPicPr>
          <p:cNvPr id="15" name="内容占位符 14">
            <a:extLst>
              <a:ext uri="{FF2B5EF4-FFF2-40B4-BE49-F238E27FC236}">
                <a16:creationId xmlns:a16="http://schemas.microsoft.com/office/drawing/2014/main" id="{D9C19675-B657-124D-8D24-315D25B46B5D}"/>
              </a:ext>
            </a:extLst>
          </p:cNvPr>
          <p:cNvPicPr>
            <a:picLocks noGrp="1" noChangeAspect="1"/>
          </p:cNvPicPr>
          <p:nvPr>
            <p:ph idx="1"/>
          </p:nvPr>
        </p:nvPicPr>
        <p:blipFill>
          <a:blip r:embed="rId3"/>
          <a:stretch>
            <a:fillRect/>
          </a:stretch>
        </p:blipFill>
        <p:spPr>
          <a:xfrm>
            <a:off x="4085615" y="833972"/>
            <a:ext cx="6465194" cy="4182527"/>
          </a:xfrm>
          <a:prstGeom prst="rect">
            <a:avLst/>
          </a:prstGeom>
        </p:spPr>
      </p:pic>
    </p:spTree>
    <p:extLst>
      <p:ext uri="{BB962C8B-B14F-4D97-AF65-F5344CB8AC3E}">
        <p14:creationId xmlns:p14="http://schemas.microsoft.com/office/powerpoint/2010/main" val="2840496172"/>
      </p:ext>
    </p:extLst>
  </p:cSld>
  <p:clrMapOvr>
    <a:masterClrMapping/>
  </p:clrMapOvr>
  <mc:AlternateContent xmlns:mc="http://schemas.openxmlformats.org/markup-compatibility/2006" xmlns:p159="http://schemas.microsoft.com/office/powerpoint/2015/09/main">
    <mc:Choice Requires="p159">
      <p:transition spd="med" advTm="3708">
        <p159:morph option="byWord"/>
      </p:transition>
    </mc:Choice>
    <mc:Fallback xmlns="">
      <p:transition spd="med" advTm="3708">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37EF64-FC24-B24A-94C0-878F50F38BE3}"/>
              </a:ext>
            </a:extLst>
          </p:cNvPr>
          <p:cNvSpPr>
            <a:spLocks noGrp="1"/>
          </p:cNvSpPr>
          <p:nvPr>
            <p:ph type="title"/>
          </p:nvPr>
        </p:nvSpPr>
        <p:spPr/>
        <p:txBody>
          <a:bodyPr/>
          <a:lstStyle/>
          <a:p>
            <a:pPr lvl="0">
              <a:lnSpc>
                <a:spcPct val="150000"/>
              </a:lnSpc>
              <a:spcBef>
                <a:spcPts val="0"/>
              </a:spcBef>
            </a:pPr>
            <a:r>
              <a:rPr kumimoji="1" lang="zh-CN" altLang="en-US" sz="5400" b="1" dirty="0">
                <a:solidFill>
                  <a:schemeClr val="bg1"/>
                </a:solidFill>
                <a:latin typeface="Microsoft YaHei" panose="020B0503020204020204" pitchFamily="34" charset="-122"/>
                <a:ea typeface="Microsoft YaHei" panose="020B0503020204020204" pitchFamily="34" charset="-122"/>
              </a:rPr>
              <a:t>舆情监测</a:t>
            </a:r>
            <a:br>
              <a:rPr kumimoji="1" lang="en-US" altLang="zh-CN" dirty="0">
                <a:solidFill>
                  <a:schemeClr val="bg1"/>
                </a:solidFill>
                <a:latin typeface="Microsoft YaHei Light" panose="020B0502040204020203" pitchFamily="34" charset="-122"/>
                <a:ea typeface="Microsoft YaHei Light" panose="020B0502040204020203" pitchFamily="34" charset="-122"/>
              </a:rPr>
            </a:br>
            <a:r>
              <a:rPr lang="zh-CN" altLang="en-US" sz="1600" spc="0" dirty="0">
                <a:solidFill>
                  <a:schemeClr val="bg1"/>
                </a:solidFill>
                <a:latin typeface="Microsoft YaHei Light" panose="020B0502040204020203" pitchFamily="34" charset="-122"/>
                <a:ea typeface="Microsoft YaHei Light" panose="020B0502040204020203" pitchFamily="34" charset="-122"/>
                <a:cs typeface="+mn-cs"/>
                <a:sym typeface="+mn-ea"/>
              </a:rPr>
              <a:t>热点发现有助于政府了解舆情，监督秩序</a:t>
            </a:r>
            <a:br>
              <a:rPr kumimoji="1" lang="zh-CN" altLang="en-US" dirty="0"/>
            </a:br>
            <a:endParaRPr kumimoji="1" lang="zh-CN" altLang="en-US" dirty="0"/>
          </a:p>
        </p:txBody>
      </p:sp>
      <p:pic>
        <p:nvPicPr>
          <p:cNvPr id="14" name="内容占位符 13">
            <a:extLst>
              <a:ext uri="{FF2B5EF4-FFF2-40B4-BE49-F238E27FC236}">
                <a16:creationId xmlns:a16="http://schemas.microsoft.com/office/drawing/2014/main" id="{CECA94C5-B88F-8C4D-9EE2-C402E996D55E}"/>
              </a:ext>
            </a:extLst>
          </p:cNvPr>
          <p:cNvPicPr>
            <a:picLocks noGrp="1" noChangeAspect="1"/>
          </p:cNvPicPr>
          <p:nvPr>
            <p:ph idx="1"/>
          </p:nvPr>
        </p:nvPicPr>
        <p:blipFill>
          <a:blip r:embed="rId3"/>
          <a:stretch>
            <a:fillRect/>
          </a:stretch>
        </p:blipFill>
        <p:spPr>
          <a:xfrm>
            <a:off x="4587015" y="863600"/>
            <a:ext cx="5878646" cy="5121275"/>
          </a:xfrm>
          <a:prstGeom prst="rect">
            <a:avLst/>
          </a:prstGeom>
        </p:spPr>
      </p:pic>
    </p:spTree>
    <p:extLst>
      <p:ext uri="{BB962C8B-B14F-4D97-AF65-F5344CB8AC3E}">
        <p14:creationId xmlns:p14="http://schemas.microsoft.com/office/powerpoint/2010/main" val="910921396"/>
      </p:ext>
    </p:extLst>
  </p:cSld>
  <p:clrMapOvr>
    <a:masterClrMapping/>
  </p:clrMapOvr>
  <mc:AlternateContent xmlns:mc="http://schemas.openxmlformats.org/markup-compatibility/2006" xmlns:p159="http://schemas.microsoft.com/office/powerpoint/2015/09/main">
    <mc:Choice Requires="p159">
      <p:transition spd="med" advTm="2333">
        <p159:morph option="byWord"/>
      </p:transition>
    </mc:Choice>
    <mc:Fallback xmlns="">
      <p:transition spd="med" advTm="2333">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91C895E3-C1B1-8244-B448-FE3B278F18D9}"/>
              </a:ext>
            </a:extLst>
          </p:cNvPr>
          <p:cNvSpPr>
            <a:spLocks noGrp="1"/>
          </p:cNvSpPr>
          <p:nvPr>
            <p:ph type="title"/>
          </p:nvPr>
        </p:nvSpPr>
        <p:spPr/>
        <p:txBody>
          <a:bodyPr/>
          <a:lstStyle/>
          <a:p>
            <a:pPr>
              <a:lnSpc>
                <a:spcPct val="150000"/>
              </a:lnSpc>
            </a:pPr>
            <a:r>
              <a:rPr kumimoji="1" lang="zh-CN" altLang="en-US" sz="5400" b="1" dirty="0">
                <a:latin typeface="Microsoft YaHei" panose="020B0503020204020204" pitchFamily="34" charset="-122"/>
                <a:ea typeface="Microsoft YaHei" panose="020B0503020204020204" pitchFamily="34" charset="-122"/>
              </a:rPr>
              <a:t>舆情监测</a:t>
            </a:r>
            <a:br>
              <a:rPr kumimoji="1" lang="en-US" altLang="zh-CN" dirty="0">
                <a:latin typeface="Microsoft YaHei Light" panose="020B0502040204020203" pitchFamily="34" charset="-122"/>
                <a:ea typeface="Microsoft YaHei Light" panose="020B0502040204020203" pitchFamily="34" charset="-122"/>
              </a:rPr>
            </a:br>
            <a:r>
              <a:rPr lang="en-US" altLang="zh-CN" sz="1600" spc="0" dirty="0">
                <a:latin typeface="Microsoft YaHei Light" panose="020B0502040204020203" pitchFamily="34" charset="-122"/>
                <a:ea typeface="Microsoft YaHei Light" panose="020B0502040204020203" pitchFamily="34" charset="-122"/>
                <a:sym typeface="+mn-ea"/>
              </a:rPr>
              <a:t>http://</a:t>
            </a:r>
            <a:r>
              <a:rPr lang="en-US" altLang="zh-CN" sz="1600" spc="0" dirty="0" err="1">
                <a:latin typeface="Microsoft YaHei Light" panose="020B0502040204020203" pitchFamily="34" charset="-122"/>
                <a:ea typeface="Microsoft YaHei Light" panose="020B0502040204020203" pitchFamily="34" charset="-122"/>
                <a:sym typeface="+mn-ea"/>
              </a:rPr>
              <a:t>yq.linkip.cn</a:t>
            </a:r>
            <a:r>
              <a:rPr lang="en-US" altLang="zh-CN" sz="1600" spc="0" dirty="0">
                <a:latin typeface="Microsoft YaHei Light" panose="020B0502040204020203" pitchFamily="34" charset="-122"/>
                <a:ea typeface="Microsoft YaHei Light" panose="020B0502040204020203" pitchFamily="34" charset="-122"/>
                <a:sym typeface="+mn-ea"/>
              </a:rPr>
              <a:t>/user/</a:t>
            </a:r>
            <a:r>
              <a:rPr lang="en-US" altLang="zh-CN" sz="1600" spc="0" dirty="0" err="1">
                <a:latin typeface="Microsoft YaHei Light" panose="020B0502040204020203" pitchFamily="34" charset="-122"/>
                <a:ea typeface="Microsoft YaHei Light" panose="020B0502040204020203" pitchFamily="34" charset="-122"/>
                <a:sym typeface="+mn-ea"/>
              </a:rPr>
              <a:t>hotword.do</a:t>
            </a:r>
            <a:endParaRPr kumimoji="1" lang="zh-CN" altLang="en-US" dirty="0"/>
          </a:p>
        </p:txBody>
      </p:sp>
      <p:pic>
        <p:nvPicPr>
          <p:cNvPr id="13" name="内容占位符 12">
            <a:extLst>
              <a:ext uri="{FF2B5EF4-FFF2-40B4-BE49-F238E27FC236}">
                <a16:creationId xmlns:a16="http://schemas.microsoft.com/office/drawing/2014/main" id="{6CDCB58E-E5C2-174C-9A34-E743FF6DE82C}"/>
              </a:ext>
            </a:extLst>
          </p:cNvPr>
          <p:cNvPicPr>
            <a:picLocks noGrp="1" noChangeAspect="1"/>
          </p:cNvPicPr>
          <p:nvPr>
            <p:ph idx="1"/>
          </p:nvPr>
        </p:nvPicPr>
        <p:blipFill>
          <a:blip r:embed="rId3"/>
          <a:stretch>
            <a:fillRect/>
          </a:stretch>
        </p:blipFill>
        <p:spPr>
          <a:xfrm>
            <a:off x="3748625" y="759644"/>
            <a:ext cx="10485952" cy="5338712"/>
          </a:xfrm>
          <a:prstGeom prst="rect">
            <a:avLst/>
          </a:prstGeom>
        </p:spPr>
      </p:pic>
    </p:spTree>
    <p:extLst>
      <p:ext uri="{BB962C8B-B14F-4D97-AF65-F5344CB8AC3E}">
        <p14:creationId xmlns:p14="http://schemas.microsoft.com/office/powerpoint/2010/main" val="4001647426"/>
      </p:ext>
    </p:extLst>
  </p:cSld>
  <p:clrMapOvr>
    <a:masterClrMapping/>
  </p:clrMapOvr>
  <mc:AlternateContent xmlns:mc="http://schemas.openxmlformats.org/markup-compatibility/2006" xmlns:p159="http://schemas.microsoft.com/office/powerpoint/2015/09/main">
    <mc:Choice Requires="p159">
      <p:transition spd="med" advTm="2333">
        <p159:morph option="byWord"/>
      </p:transition>
    </mc:Choice>
    <mc:Fallback xmlns="">
      <p:transition spd="med" advTm="2333">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 name="Rectangle 11">
            <a:extLst>
              <a:ext uri="{FF2B5EF4-FFF2-40B4-BE49-F238E27FC236}">
                <a16:creationId xmlns:a16="http://schemas.microsoft.com/office/drawing/2014/main" id="{86411F21-6927-42A3-821A-9852DABE4E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158AD60-D71E-4D39-856C-D6D05B4ABD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43234" y="761999"/>
            <a:ext cx="6233250" cy="5334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a:extLst>
              <a:ext uri="{FF2B5EF4-FFF2-40B4-BE49-F238E27FC236}">
                <a16:creationId xmlns:a16="http://schemas.microsoft.com/office/drawing/2014/main" id="{82254647-2706-EF49-B13B-83E37CE0A6BB}"/>
              </a:ext>
            </a:extLst>
          </p:cNvPr>
          <p:cNvSpPr>
            <a:spLocks noGrp="1"/>
          </p:cNvSpPr>
          <p:nvPr>
            <p:ph type="title"/>
          </p:nvPr>
        </p:nvSpPr>
        <p:spPr>
          <a:xfrm>
            <a:off x="3860666" y="1083731"/>
            <a:ext cx="5641921" cy="4690536"/>
          </a:xfrm>
        </p:spPr>
        <p:txBody>
          <a:bodyPr vert="horz" lIns="91440" tIns="45720" rIns="91440" bIns="45720" rtlCol="0" anchor="b">
            <a:normAutofit/>
          </a:bodyPr>
          <a:lstStyle/>
          <a:p>
            <a:r>
              <a:rPr kumimoji="1" lang="zh-CN" altLang="en-US" sz="6000" b="1" dirty="0">
                <a:solidFill>
                  <a:srgbClr val="FFFFFF"/>
                </a:solidFill>
              </a:rPr>
              <a:t>感谢</a:t>
            </a:r>
          </a:p>
        </p:txBody>
      </p:sp>
      <p:sp>
        <p:nvSpPr>
          <p:cNvPr id="3" name="文本占位符 2">
            <a:extLst>
              <a:ext uri="{FF2B5EF4-FFF2-40B4-BE49-F238E27FC236}">
                <a16:creationId xmlns:a16="http://schemas.microsoft.com/office/drawing/2014/main" id="{068C8C7E-5943-C74A-9420-56CAD79F3279}"/>
              </a:ext>
            </a:extLst>
          </p:cNvPr>
          <p:cNvSpPr>
            <a:spLocks noGrp="1"/>
          </p:cNvSpPr>
          <p:nvPr>
            <p:ph type="body" idx="1"/>
          </p:nvPr>
        </p:nvSpPr>
        <p:spPr>
          <a:xfrm>
            <a:off x="1288584" y="1083732"/>
            <a:ext cx="1925757" cy="4690536"/>
          </a:xfrm>
        </p:spPr>
        <p:txBody>
          <a:bodyPr vert="horz" lIns="91440" tIns="45720" rIns="91440" bIns="45720" rtlCol="0" anchor="t">
            <a:normAutofit/>
          </a:bodyPr>
          <a:lstStyle/>
          <a:p>
            <a:pPr algn="r"/>
            <a:endParaRPr kumimoji="1" lang="en-US" altLang="zh-CN" sz="1800">
              <a:solidFill>
                <a:schemeClr val="accent1"/>
              </a:solidFill>
            </a:endParaRPr>
          </a:p>
        </p:txBody>
      </p:sp>
      <p:sp>
        <p:nvSpPr>
          <p:cNvPr id="16" name="Rectangle 15">
            <a:extLst>
              <a:ext uri="{FF2B5EF4-FFF2-40B4-BE49-F238E27FC236}">
                <a16:creationId xmlns:a16="http://schemas.microsoft.com/office/drawing/2014/main" id="{0A86581D-BAED-4A1F-A12D-371222BAFB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8"/>
            <a:ext cx="972265"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1C7DC5B1-719A-4BD4-98EF-B39222EB39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13729" y="761999"/>
            <a:ext cx="2281851"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4567043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1" name="Straight Connector 30">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51129"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7" name="Rectangle 26">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3" name="标题 2">
            <a:extLst>
              <a:ext uri="{FF2B5EF4-FFF2-40B4-BE49-F238E27FC236}">
                <a16:creationId xmlns:a16="http://schemas.microsoft.com/office/drawing/2014/main" id="{C371787B-F566-6D4C-8F46-3AD2851F13AE}"/>
              </a:ext>
            </a:extLst>
          </p:cNvPr>
          <p:cNvSpPr>
            <a:spLocks noGrp="1"/>
          </p:cNvSpPr>
          <p:nvPr>
            <p:ph type="title"/>
          </p:nvPr>
        </p:nvSpPr>
        <p:spPr>
          <a:xfrm>
            <a:off x="1539116" y="864108"/>
            <a:ext cx="5217674" cy="5120639"/>
          </a:xfrm>
        </p:spPr>
        <p:txBody>
          <a:bodyPr>
            <a:normAutofit/>
          </a:bodyPr>
          <a:lstStyle/>
          <a:p>
            <a:r>
              <a:rPr lang="zh-CN" altLang="en-US" sz="6000" b="1" dirty="0">
                <a:solidFill>
                  <a:schemeClr val="tx1">
                    <a:lumMod val="75000"/>
                    <a:lumOff val="25000"/>
                  </a:schemeClr>
                </a:solidFill>
                <a:latin typeface="Microsoft YaHei" panose="020B0503020204020204" pitchFamily="34" charset="-122"/>
                <a:ea typeface="Microsoft YaHei" panose="020B0503020204020204" pitchFamily="34" charset="-122"/>
              </a:rPr>
              <a:t>热点话题发现</a:t>
            </a:r>
          </a:p>
        </p:txBody>
      </p:sp>
      <p:sp>
        <p:nvSpPr>
          <p:cNvPr id="29" name="Rectangle 28">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8693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内容占位符 10">
            <a:extLst>
              <a:ext uri="{FF2B5EF4-FFF2-40B4-BE49-F238E27FC236}">
                <a16:creationId xmlns:a16="http://schemas.microsoft.com/office/drawing/2014/main" id="{045D16A2-B0C0-2F42-92A9-2F918671E8E3}"/>
              </a:ext>
            </a:extLst>
          </p:cNvPr>
          <p:cNvSpPr>
            <a:spLocks noGrp="1"/>
          </p:cNvSpPr>
          <p:nvPr>
            <p:ph idx="1"/>
          </p:nvPr>
        </p:nvSpPr>
        <p:spPr>
          <a:xfrm>
            <a:off x="7240872" y="864108"/>
            <a:ext cx="3959034" cy="5120640"/>
          </a:xfrm>
        </p:spPr>
        <p:txBody>
          <a:bodyPr>
            <a:normAutofit/>
          </a:bodyPr>
          <a:lstStyle/>
          <a:p>
            <a:pPr marL="0" indent="0">
              <a:buNone/>
            </a:pPr>
            <a:r>
              <a:rPr kumimoji="1" lang="zh-CN" altLang="en-US" sz="6000" dirty="0">
                <a:latin typeface="Microsoft YaHei Light" panose="020B0502040204020203" pitchFamily="34" charset="-122"/>
                <a:ea typeface="Microsoft YaHei Light" panose="020B0502040204020203" pitchFamily="34" charset="-122"/>
              </a:rPr>
              <a:t>热点</a:t>
            </a:r>
            <a:endParaRPr kumimoji="1" lang="en-US" altLang="zh-CN" sz="6000" dirty="0">
              <a:latin typeface="Microsoft YaHei Light" panose="020B0502040204020203" pitchFamily="34" charset="-122"/>
              <a:ea typeface="Microsoft YaHei Light" panose="020B0502040204020203" pitchFamily="34" charset="-122"/>
            </a:endParaRPr>
          </a:p>
          <a:p>
            <a:pPr marL="0" indent="0">
              <a:buNone/>
            </a:pPr>
            <a:endParaRPr kumimoji="1" lang="en-US" altLang="zh-CN" sz="6000" dirty="0">
              <a:latin typeface="Microsoft YaHei Light" panose="020B0502040204020203" pitchFamily="34" charset="-122"/>
              <a:ea typeface="Microsoft YaHei Light" panose="020B0502040204020203" pitchFamily="34" charset="-122"/>
            </a:endParaRPr>
          </a:p>
          <a:p>
            <a:pPr marL="0" indent="0">
              <a:buNone/>
            </a:pPr>
            <a:r>
              <a:rPr kumimoji="1" lang="zh-CN" altLang="en-US" sz="6000" dirty="0">
                <a:latin typeface="Microsoft YaHei Light" panose="020B0502040204020203" pitchFamily="34" charset="-122"/>
                <a:ea typeface="Microsoft YaHei Light" panose="020B0502040204020203" pitchFamily="34" charset="-122"/>
              </a:rPr>
              <a:t>话题发现</a:t>
            </a:r>
          </a:p>
        </p:txBody>
      </p:sp>
      <p:sp>
        <p:nvSpPr>
          <p:cNvPr id="33" name="Rectangle 32">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83988" y="767825"/>
            <a:ext cx="508012"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弧 25">
            <a:extLst>
              <a:ext uri="{FF2B5EF4-FFF2-40B4-BE49-F238E27FC236}">
                <a16:creationId xmlns:a16="http://schemas.microsoft.com/office/drawing/2014/main" id="{86AF7603-0026-694D-A234-49D5B9161866}"/>
              </a:ext>
            </a:extLst>
          </p:cNvPr>
          <p:cNvSpPr/>
          <p:nvPr/>
        </p:nvSpPr>
        <p:spPr>
          <a:xfrm>
            <a:off x="2214391" y="2170250"/>
            <a:ext cx="6896554" cy="2508353"/>
          </a:xfrm>
          <a:prstGeom prst="arc">
            <a:avLst>
              <a:gd name="adj1" fmla="val 11202443"/>
              <a:gd name="adj2" fmla="val 19498508"/>
            </a:avLst>
          </a:prstGeom>
          <a:ln w="76200">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2" name="弧 31">
            <a:extLst>
              <a:ext uri="{FF2B5EF4-FFF2-40B4-BE49-F238E27FC236}">
                <a16:creationId xmlns:a16="http://schemas.microsoft.com/office/drawing/2014/main" id="{85239BFB-BC6D-3D47-A92E-C08E57F86184}"/>
              </a:ext>
            </a:extLst>
          </p:cNvPr>
          <p:cNvSpPr/>
          <p:nvPr/>
        </p:nvSpPr>
        <p:spPr>
          <a:xfrm>
            <a:off x="4114902" y="1994070"/>
            <a:ext cx="6896554" cy="2423694"/>
          </a:xfrm>
          <a:prstGeom prst="arc">
            <a:avLst>
              <a:gd name="adj1" fmla="val 6229996"/>
              <a:gd name="adj2" fmla="val 10055012"/>
            </a:avLst>
          </a:prstGeom>
          <a:ln w="76200">
            <a:headEnd type="arrow"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dirty="0"/>
          </a:p>
        </p:txBody>
      </p:sp>
    </p:spTree>
    <p:extLst>
      <p:ext uri="{BB962C8B-B14F-4D97-AF65-F5344CB8AC3E}">
        <p14:creationId xmlns:p14="http://schemas.microsoft.com/office/powerpoint/2010/main" val="146991496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147CCF-5B1B-A145-A542-A9ECA37DE685}"/>
              </a:ext>
            </a:extLst>
          </p:cNvPr>
          <p:cNvSpPr>
            <a:spLocks noGrp="1"/>
          </p:cNvSpPr>
          <p:nvPr>
            <p:ph type="title"/>
          </p:nvPr>
        </p:nvSpPr>
        <p:spPr/>
        <p:txBody>
          <a:bodyPr>
            <a:normAutofit/>
          </a:bodyPr>
          <a:lstStyle/>
          <a:p>
            <a:pPr algn="r"/>
            <a:r>
              <a:rPr kumimoji="1" lang="zh-CN" altLang="en-US" sz="5400" b="1" dirty="0">
                <a:latin typeface="Microsoft YaHei" panose="020B0503020204020204" pitchFamily="34" charset="-122"/>
                <a:ea typeface="Microsoft YaHei" panose="020B0503020204020204" pitchFamily="34" charset="-122"/>
              </a:rPr>
              <a:t>热点</a:t>
            </a:r>
          </a:p>
        </p:txBody>
      </p:sp>
      <p:sp>
        <p:nvSpPr>
          <p:cNvPr id="8" name="内容占位符 7">
            <a:extLst>
              <a:ext uri="{FF2B5EF4-FFF2-40B4-BE49-F238E27FC236}">
                <a16:creationId xmlns:a16="http://schemas.microsoft.com/office/drawing/2014/main" id="{CA191A84-8DE8-6B41-81A3-78B741A1EA2F}"/>
              </a:ext>
            </a:extLst>
          </p:cNvPr>
          <p:cNvSpPr>
            <a:spLocks noGrp="1"/>
          </p:cNvSpPr>
          <p:nvPr>
            <p:ph idx="1"/>
          </p:nvPr>
        </p:nvSpPr>
        <p:spPr/>
        <p:txBody>
          <a:bodyPr>
            <a:normAutofit/>
          </a:bodyPr>
          <a:lstStyle/>
          <a:p>
            <a:pPr marL="0" indent="0">
              <a:buNone/>
            </a:pPr>
            <a:r>
              <a:rPr kumimoji="1" lang="zh-CN" altLang="en-US" sz="2800" b="1" dirty="0">
                <a:latin typeface="Microsoft YaHei" panose="020B0503020204020204" pitchFamily="34" charset="-122"/>
                <a:ea typeface="Microsoft YaHei" panose="020B0503020204020204" pitchFamily="34" charset="-122"/>
              </a:rPr>
              <a:t>时间</a:t>
            </a:r>
            <a:endParaRPr kumimoji="1" lang="en-US" altLang="zh-CN" sz="2800" b="1" dirty="0">
              <a:latin typeface="Microsoft YaHei" panose="020B0503020204020204" pitchFamily="34" charset="-122"/>
              <a:ea typeface="Microsoft YaHei" panose="020B0503020204020204" pitchFamily="34" charset="-122"/>
            </a:endParaRPr>
          </a:p>
          <a:p>
            <a:pPr marL="0" indent="0">
              <a:buNone/>
            </a:pPr>
            <a:endParaRPr kumimoji="1" lang="en-US" altLang="zh-CN" sz="2800" b="1" dirty="0">
              <a:latin typeface="Microsoft YaHei" panose="020B0503020204020204" pitchFamily="34" charset="-122"/>
              <a:ea typeface="Microsoft YaHei" panose="020B0503020204020204" pitchFamily="34" charset="-122"/>
            </a:endParaRPr>
          </a:p>
          <a:p>
            <a:pPr marL="0" indent="0">
              <a:buNone/>
            </a:pPr>
            <a:r>
              <a:rPr kumimoji="1" lang="zh-CN" altLang="en-US" sz="2800" b="1" dirty="0">
                <a:latin typeface="Microsoft YaHei" panose="020B0503020204020204" pitchFamily="34" charset="-122"/>
                <a:ea typeface="Microsoft YaHei" panose="020B0503020204020204" pitchFamily="34" charset="-122"/>
              </a:rPr>
              <a:t>空间</a:t>
            </a:r>
            <a:endParaRPr kumimoji="1" lang="en-US" altLang="zh-CN" sz="2800" b="1" dirty="0">
              <a:latin typeface="Microsoft YaHei" panose="020B0503020204020204" pitchFamily="34" charset="-122"/>
              <a:ea typeface="Microsoft YaHei" panose="020B0503020204020204" pitchFamily="34" charset="-122"/>
            </a:endParaRPr>
          </a:p>
          <a:p>
            <a:pPr marL="0" indent="0">
              <a:buNone/>
            </a:pPr>
            <a:endParaRPr kumimoji="1" lang="en-US" altLang="zh-CN" sz="2800" b="1" dirty="0">
              <a:latin typeface="Microsoft YaHei" panose="020B0503020204020204" pitchFamily="34" charset="-122"/>
              <a:ea typeface="Microsoft YaHei" panose="020B0503020204020204" pitchFamily="34" charset="-122"/>
            </a:endParaRPr>
          </a:p>
          <a:p>
            <a:pPr marL="0" indent="0">
              <a:buNone/>
            </a:pPr>
            <a:r>
              <a:rPr kumimoji="1" lang="zh-CN" altLang="en-US" sz="2800" b="1" dirty="0">
                <a:latin typeface="Microsoft YaHei" panose="020B0503020204020204" pitchFamily="34" charset="-122"/>
                <a:ea typeface="Microsoft YaHei" panose="020B0503020204020204" pitchFamily="34" charset="-122"/>
              </a:rPr>
              <a:t>受众</a:t>
            </a:r>
            <a:endParaRPr kumimoji="1" lang="en-US" altLang="zh-CN" sz="2800" b="1" dirty="0">
              <a:latin typeface="Microsoft YaHei" panose="020B0503020204020204" pitchFamily="34" charset="-122"/>
              <a:ea typeface="Microsoft YaHei" panose="020B0503020204020204" pitchFamily="34" charset="-122"/>
            </a:endParaRPr>
          </a:p>
          <a:p>
            <a:pPr marL="0" indent="0">
              <a:buNone/>
            </a:pPr>
            <a:endParaRPr kumimoji="1" lang="en-US" altLang="zh-CN" sz="2800" b="1" dirty="0">
              <a:latin typeface="Microsoft YaHei" panose="020B0503020204020204" pitchFamily="34" charset="-122"/>
              <a:ea typeface="Microsoft YaHei" panose="020B0503020204020204" pitchFamily="34" charset="-122"/>
            </a:endParaRPr>
          </a:p>
          <a:p>
            <a:pPr marL="0" indent="0">
              <a:buNone/>
            </a:pPr>
            <a:r>
              <a:rPr kumimoji="1" lang="zh-CN" altLang="en-US" sz="2800" b="1" dirty="0">
                <a:latin typeface="Microsoft YaHei" panose="020B0503020204020204" pitchFamily="34" charset="-122"/>
                <a:ea typeface="Microsoft YaHei" panose="020B0503020204020204" pitchFamily="34" charset="-122"/>
              </a:rPr>
              <a:t>领域</a:t>
            </a:r>
          </a:p>
        </p:txBody>
      </p:sp>
    </p:spTree>
    <p:extLst>
      <p:ext uri="{BB962C8B-B14F-4D97-AF65-F5344CB8AC3E}">
        <p14:creationId xmlns:p14="http://schemas.microsoft.com/office/powerpoint/2010/main" val="407299514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147CCF-5B1B-A145-A542-A9ECA37DE685}"/>
              </a:ext>
            </a:extLst>
          </p:cNvPr>
          <p:cNvSpPr>
            <a:spLocks noGrp="1"/>
          </p:cNvSpPr>
          <p:nvPr>
            <p:ph type="title"/>
          </p:nvPr>
        </p:nvSpPr>
        <p:spPr/>
        <p:txBody>
          <a:bodyPr>
            <a:normAutofit/>
          </a:bodyPr>
          <a:lstStyle/>
          <a:p>
            <a:pPr algn="r"/>
            <a:r>
              <a:rPr kumimoji="1" lang="zh-CN" altLang="en-US" sz="5400" b="1" dirty="0">
                <a:latin typeface="Microsoft YaHei" panose="020B0503020204020204" pitchFamily="34" charset="-122"/>
                <a:ea typeface="Microsoft YaHei" panose="020B0503020204020204" pitchFamily="34" charset="-122"/>
              </a:rPr>
              <a:t>热点</a:t>
            </a:r>
          </a:p>
        </p:txBody>
      </p:sp>
      <p:sp>
        <p:nvSpPr>
          <p:cNvPr id="8" name="内容占位符 7">
            <a:extLst>
              <a:ext uri="{FF2B5EF4-FFF2-40B4-BE49-F238E27FC236}">
                <a16:creationId xmlns:a16="http://schemas.microsoft.com/office/drawing/2014/main" id="{CA191A84-8DE8-6B41-81A3-78B741A1EA2F}"/>
              </a:ext>
            </a:extLst>
          </p:cNvPr>
          <p:cNvSpPr>
            <a:spLocks noGrp="1"/>
          </p:cNvSpPr>
          <p:nvPr>
            <p:ph idx="1"/>
          </p:nvPr>
        </p:nvSpPr>
        <p:spPr/>
        <p:txBody>
          <a:bodyPr>
            <a:normAutofit/>
          </a:bodyPr>
          <a:lstStyle/>
          <a:p>
            <a:pPr marL="0" indent="0">
              <a:buNone/>
            </a:pPr>
            <a:r>
              <a:rPr kumimoji="1" lang="zh-CN" altLang="en-US" sz="2800" b="1" dirty="0">
                <a:latin typeface="Microsoft YaHei" panose="020B0503020204020204" pitchFamily="34" charset="-122"/>
                <a:ea typeface="Microsoft YaHei" panose="020B0503020204020204" pitchFamily="34" charset="-122"/>
              </a:rPr>
              <a:t>可预测</a:t>
            </a:r>
            <a:endParaRPr kumimoji="1" lang="en-US" altLang="zh-CN" sz="2800" b="1" dirty="0">
              <a:latin typeface="Microsoft YaHei" panose="020B0503020204020204" pitchFamily="34" charset="-122"/>
              <a:ea typeface="Microsoft YaHei" panose="020B0503020204020204" pitchFamily="34" charset="-122"/>
            </a:endParaRPr>
          </a:p>
          <a:p>
            <a:pPr marL="0" indent="0">
              <a:buNone/>
            </a:pPr>
            <a:endParaRPr kumimoji="1" lang="en-US" altLang="zh-CN" sz="2800" b="1" dirty="0">
              <a:latin typeface="Microsoft YaHei" panose="020B0503020204020204" pitchFamily="34" charset="-122"/>
              <a:ea typeface="Microsoft YaHei" panose="020B0503020204020204" pitchFamily="34" charset="-122"/>
            </a:endParaRPr>
          </a:p>
          <a:p>
            <a:pPr marL="0" indent="0">
              <a:buNone/>
            </a:pPr>
            <a:r>
              <a:rPr kumimoji="1" lang="zh-CN" altLang="en-US" sz="2800" b="1" dirty="0">
                <a:latin typeface="Microsoft YaHei" panose="020B0503020204020204" pitchFamily="34" charset="-122"/>
                <a:ea typeface="Microsoft YaHei" panose="020B0503020204020204" pitchFamily="34" charset="-122"/>
              </a:rPr>
              <a:t>不可预测</a:t>
            </a:r>
          </a:p>
        </p:txBody>
      </p:sp>
    </p:spTree>
    <p:extLst>
      <p:ext uri="{BB962C8B-B14F-4D97-AF65-F5344CB8AC3E}">
        <p14:creationId xmlns:p14="http://schemas.microsoft.com/office/powerpoint/2010/main" val="104240142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ctr">
              <a:lnSpc>
                <a:spcPct val="150000"/>
              </a:lnSpc>
            </a:pPr>
            <a:r>
              <a:rPr lang="zh-CN" altLang="en-US" sz="5400" b="1" dirty="0">
                <a:latin typeface="Microsoft YaHei" panose="020B0503020204020204" pitchFamily="34" charset="-122"/>
                <a:ea typeface="Microsoft YaHei" panose="020B0503020204020204" pitchFamily="34" charset="-122"/>
              </a:rPr>
              <a:t>话题发现</a:t>
            </a:r>
            <a:br>
              <a:rPr lang="en-US" altLang="zh-CN" sz="5400" b="1" dirty="0">
                <a:latin typeface="Microsoft YaHei" panose="020B0503020204020204" pitchFamily="34" charset="-122"/>
                <a:ea typeface="Microsoft YaHei" panose="020B0503020204020204" pitchFamily="34" charset="-122"/>
              </a:rPr>
            </a:br>
            <a:r>
              <a:rPr lang="zh-CN" altLang="en-US" sz="2800" dirty="0">
                <a:latin typeface="Microsoft YaHei Light" panose="020B0502040204020203" pitchFamily="34" charset="-122"/>
                <a:ea typeface="Microsoft YaHei Light" panose="020B0502040204020203" pitchFamily="34" charset="-122"/>
              </a:rPr>
              <a:t>话题检测与跟踪</a:t>
            </a:r>
            <a:endParaRPr lang="zh-CN" altLang="en-US" sz="5400" dirty="0">
              <a:latin typeface="Microsoft YaHei Light" panose="020B0502040204020203" pitchFamily="34" charset="-122"/>
              <a:ea typeface="Microsoft YaHei Light" panose="020B0502040204020203" pitchFamily="34" charset="-122"/>
            </a:endParaRPr>
          </a:p>
        </p:txBody>
      </p:sp>
      <p:sp>
        <p:nvSpPr>
          <p:cNvPr id="3" name="副标题 2"/>
          <p:cNvSpPr>
            <a:spLocks noGrp="1"/>
          </p:cNvSpPr>
          <p:nvPr>
            <p:ph idx="1"/>
          </p:nvPr>
        </p:nvSpPr>
        <p:spPr/>
        <p:txBody>
          <a:bodyPr>
            <a:noAutofit/>
          </a:bodyPr>
          <a:lstStyle/>
          <a:p>
            <a:pPr marL="0" indent="0">
              <a:buNone/>
            </a:pPr>
            <a:r>
              <a:rPr lang="zh-CN" altLang="en-US" sz="2800" b="1" dirty="0">
                <a:latin typeface="Microsoft YaHei" panose="020B0503020204020204" pitchFamily="34" charset="-122"/>
                <a:ea typeface="Microsoft YaHei" panose="020B0503020204020204" pitchFamily="34" charset="-122"/>
              </a:rPr>
              <a:t>新话题的自动识别</a:t>
            </a:r>
            <a:endParaRPr lang="en-US" altLang="zh-CN" sz="2800" b="1" dirty="0">
              <a:latin typeface="Microsoft YaHei" panose="020B0503020204020204" pitchFamily="34" charset="-122"/>
              <a:ea typeface="Microsoft YaHei" panose="020B0503020204020204" pitchFamily="34" charset="-122"/>
            </a:endParaRPr>
          </a:p>
          <a:p>
            <a:pPr marL="0" indent="0">
              <a:buNone/>
            </a:pPr>
            <a:endParaRPr lang="en-US" altLang="zh-CN" sz="2800" b="1" dirty="0">
              <a:latin typeface="Microsoft YaHei" panose="020B0503020204020204" pitchFamily="34" charset="-122"/>
              <a:ea typeface="Microsoft YaHei" panose="020B0503020204020204" pitchFamily="34" charset="-122"/>
            </a:endParaRPr>
          </a:p>
          <a:p>
            <a:pPr marL="0" indent="0">
              <a:buNone/>
            </a:pPr>
            <a:r>
              <a:rPr lang="zh-CN" altLang="en-US" sz="2800" b="1" dirty="0">
                <a:latin typeface="Microsoft YaHei" panose="020B0503020204020204" pitchFamily="34" charset="-122"/>
                <a:ea typeface="Microsoft YaHei" panose="020B0503020204020204" pitchFamily="34" charset="-122"/>
              </a:rPr>
              <a:t>已知话题的持续跟踪</a:t>
            </a:r>
          </a:p>
        </p:txBody>
      </p:sp>
    </p:spTree>
    <p:extLst>
      <p:ext uri="{BB962C8B-B14F-4D97-AF65-F5344CB8AC3E}">
        <p14:creationId xmlns:p14="http://schemas.microsoft.com/office/powerpoint/2010/main" val="37553189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089E1518-31E8-2D4B-B22C-20A89CE8CAC2}"/>
              </a:ext>
            </a:extLst>
          </p:cNvPr>
          <p:cNvSpPr>
            <a:spLocks noGrp="1"/>
          </p:cNvSpPr>
          <p:nvPr>
            <p:ph type="title"/>
          </p:nvPr>
        </p:nvSpPr>
        <p:spPr>
          <a:xfrm>
            <a:off x="252919" y="1123837"/>
            <a:ext cx="2947482" cy="4601183"/>
          </a:xfrm>
        </p:spPr>
        <p:txBody>
          <a:bodyPr>
            <a:normAutofit/>
          </a:bodyPr>
          <a:lstStyle/>
          <a:p>
            <a:pPr algn="r"/>
            <a:r>
              <a:rPr lang="zh-CN" altLang="en-US" sz="5400" b="1" dirty="0">
                <a:latin typeface="Microsoft YaHei" panose="020B0503020204020204" pitchFamily="34" charset="-122"/>
                <a:ea typeface="Microsoft YaHei" panose="020B0503020204020204" pitchFamily="34" charset="-122"/>
              </a:rPr>
              <a:t>定义</a:t>
            </a:r>
            <a:endParaRPr kumimoji="1" lang="zh-CN" altLang="en-US" sz="5400" b="1" dirty="0">
              <a:latin typeface="Microsoft YaHei" panose="020B0503020204020204" pitchFamily="34" charset="-122"/>
              <a:ea typeface="Microsoft YaHei" panose="020B0503020204020204" pitchFamily="34" charset="-122"/>
            </a:endParaRPr>
          </a:p>
        </p:txBody>
      </p:sp>
      <p:sp>
        <p:nvSpPr>
          <p:cNvPr id="3" name="副标题 2"/>
          <p:cNvSpPr>
            <a:spLocks noGrp="1"/>
          </p:cNvSpPr>
          <p:nvPr>
            <p:ph idx="1"/>
          </p:nvPr>
        </p:nvSpPr>
        <p:spPr/>
        <p:txBody>
          <a:bodyPr>
            <a:noAutofit/>
          </a:bodyPr>
          <a:lstStyle/>
          <a:p>
            <a:pPr marL="0" indent="0" algn="l">
              <a:lnSpc>
                <a:spcPct val="100000"/>
              </a:lnSpc>
              <a:buNone/>
            </a:pPr>
            <a:r>
              <a:rPr lang="zh-CN" altLang="en-US" sz="2800" b="1" dirty="0">
                <a:latin typeface="Microsoft YaHei" panose="020B0503020204020204" pitchFamily="34" charset="-122"/>
                <a:ea typeface="Microsoft YaHei" panose="020B0503020204020204" pitchFamily="34" charset="-122"/>
              </a:rPr>
              <a:t>事件</a:t>
            </a:r>
            <a:endParaRPr lang="en-US" altLang="zh-CN" sz="2800" dirty="0">
              <a:latin typeface="Microsoft YaHei Light" panose="020B0502040204020203" pitchFamily="34" charset="-122"/>
              <a:ea typeface="Microsoft YaHei Light" panose="020B0502040204020203" pitchFamily="34" charset="-122"/>
            </a:endParaRPr>
          </a:p>
          <a:p>
            <a:pPr marL="0" indent="0" algn="l">
              <a:lnSpc>
                <a:spcPct val="100000"/>
              </a:lnSpc>
              <a:buNone/>
            </a:pPr>
            <a:r>
              <a:rPr lang="zh-CN" altLang="en-US" dirty="0">
                <a:latin typeface="Microsoft YaHei Light" panose="020B0502040204020203" pitchFamily="34" charset="-122"/>
                <a:ea typeface="Microsoft YaHei Light" panose="020B0502040204020203" pitchFamily="34" charset="-122"/>
              </a:rPr>
              <a:t>由某些原因、条件引起，发生在特定时间、地点，涉及某些对象（人或物），并可能伴随某些必然结果。</a:t>
            </a:r>
            <a:endParaRPr lang="en-US" altLang="zh-CN" dirty="0">
              <a:latin typeface="Microsoft YaHei Light" panose="020B0502040204020203" pitchFamily="34" charset="-122"/>
              <a:ea typeface="Microsoft YaHei Light" panose="020B0502040204020203" pitchFamily="34" charset="-122"/>
            </a:endParaRPr>
          </a:p>
          <a:p>
            <a:pPr marL="0" indent="0" algn="l">
              <a:lnSpc>
                <a:spcPct val="100000"/>
              </a:lnSpc>
              <a:buNone/>
            </a:pPr>
            <a:endParaRPr lang="en-US" altLang="zh-CN" dirty="0">
              <a:latin typeface="Microsoft YaHei Light" panose="020B0502040204020203" pitchFamily="34" charset="-122"/>
              <a:ea typeface="Microsoft YaHei Light" panose="020B0502040204020203" pitchFamily="34" charset="-122"/>
            </a:endParaRPr>
          </a:p>
          <a:p>
            <a:pPr marL="0" indent="0" algn="l">
              <a:lnSpc>
                <a:spcPct val="100000"/>
              </a:lnSpc>
              <a:buNone/>
            </a:pPr>
            <a:r>
              <a:rPr lang="zh-CN" altLang="en-US" sz="2800" b="1" dirty="0">
                <a:latin typeface="Microsoft YaHei" panose="020B0503020204020204" pitchFamily="34" charset="-122"/>
                <a:ea typeface="Microsoft YaHei" panose="020B0503020204020204" pitchFamily="34" charset="-122"/>
              </a:rPr>
              <a:t>话题</a:t>
            </a:r>
            <a:endParaRPr lang="en-US" altLang="zh-CN" sz="2800" dirty="0">
              <a:latin typeface="Microsoft YaHei Light" panose="020B0502040204020203" pitchFamily="34" charset="-122"/>
              <a:ea typeface="Microsoft YaHei Light" panose="020B0502040204020203" pitchFamily="34" charset="-122"/>
            </a:endParaRPr>
          </a:p>
          <a:p>
            <a:pPr marL="0" indent="0" algn="l">
              <a:lnSpc>
                <a:spcPct val="100000"/>
              </a:lnSpc>
              <a:buNone/>
            </a:pPr>
            <a:r>
              <a:rPr lang="zh-CN" altLang="en-US" dirty="0">
                <a:latin typeface="Microsoft YaHei Light" panose="020B0502040204020203" pitchFamily="34" charset="-122"/>
                <a:ea typeface="Microsoft YaHei Light" panose="020B0502040204020203" pitchFamily="34" charset="-122"/>
              </a:rPr>
              <a:t>一个核心事件或活动以及与之直接相关的事件或活动。</a:t>
            </a:r>
            <a:endParaRPr lang="en-US" altLang="zh-CN" dirty="0">
              <a:latin typeface="Microsoft YaHei Light" panose="020B0502040204020203" pitchFamily="34" charset="-122"/>
              <a:ea typeface="Microsoft YaHei Light" panose="020B0502040204020203" pitchFamily="34" charset="-122"/>
            </a:endParaRPr>
          </a:p>
          <a:p>
            <a:pPr marL="0" indent="0" algn="l">
              <a:lnSpc>
                <a:spcPct val="100000"/>
              </a:lnSpc>
              <a:buNone/>
            </a:pPr>
            <a:endParaRPr lang="en-US" altLang="zh-CN" dirty="0">
              <a:latin typeface="Microsoft YaHei Light" panose="020B0502040204020203" pitchFamily="34" charset="-122"/>
              <a:ea typeface="Microsoft YaHei Light" panose="020B0502040204020203" pitchFamily="34" charset="-122"/>
            </a:endParaRPr>
          </a:p>
          <a:p>
            <a:pPr marL="0" indent="0" algn="l">
              <a:lnSpc>
                <a:spcPct val="100000"/>
              </a:lnSpc>
              <a:buNone/>
            </a:pPr>
            <a:r>
              <a:rPr lang="zh-CN" altLang="en-US" sz="2800" b="1" dirty="0">
                <a:latin typeface="Microsoft YaHei" panose="020B0503020204020204" pitchFamily="34" charset="-122"/>
                <a:ea typeface="Microsoft YaHei" panose="020B0503020204020204" pitchFamily="34" charset="-122"/>
              </a:rPr>
              <a:t>报道</a:t>
            </a:r>
            <a:endParaRPr lang="en-US" altLang="zh-CN" sz="2800" dirty="0">
              <a:latin typeface="Microsoft YaHei Light" panose="020B0502040204020203" pitchFamily="34" charset="-122"/>
              <a:ea typeface="Microsoft YaHei Light" panose="020B0502040204020203" pitchFamily="34" charset="-122"/>
            </a:endParaRPr>
          </a:p>
          <a:p>
            <a:pPr marL="0" indent="0" algn="l">
              <a:lnSpc>
                <a:spcPct val="100000"/>
              </a:lnSpc>
              <a:buNone/>
            </a:pPr>
            <a:r>
              <a:rPr lang="zh-CN" altLang="en-US" dirty="0">
                <a:latin typeface="Microsoft YaHei Light" panose="020B0502040204020203" pitchFamily="34" charset="-122"/>
                <a:ea typeface="Microsoft YaHei Light" panose="020B0502040204020203" pitchFamily="34" charset="-122"/>
              </a:rPr>
              <a:t>与话题紧密相关、包含两个或多个独立陈述某个事件的子句的新闻片段。</a:t>
            </a:r>
            <a:endParaRPr lang="en-US" altLang="zh-CN" dirty="0">
              <a:latin typeface="Microsoft YaHei Light" panose="020B0502040204020203" pitchFamily="34" charset="-122"/>
              <a:ea typeface="Microsoft YaHei Light" panose="020B0502040204020203" pitchFamily="34" charset="-122"/>
            </a:endParaRPr>
          </a:p>
        </p:txBody>
      </p:sp>
    </p:spTree>
    <p:extLst>
      <p:ext uri="{BB962C8B-B14F-4D97-AF65-F5344CB8AC3E}">
        <p14:creationId xmlns:p14="http://schemas.microsoft.com/office/powerpoint/2010/main" val="179878636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theme/theme1.xml><?xml version="1.0" encoding="utf-8"?>
<a:theme xmlns:a="http://schemas.openxmlformats.org/drawingml/2006/main" name="框架">
  <a:themeElements>
    <a:clrScheme name="框架">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框架">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框架">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1881</Words>
  <Application>Microsoft Macintosh PowerPoint</Application>
  <PresentationFormat>宽屏</PresentationFormat>
  <Paragraphs>243</Paragraphs>
  <Slides>44</Slides>
  <Notes>26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44</vt:i4>
      </vt:variant>
    </vt:vector>
  </HeadingPairs>
  <TitlesOfParts>
    <vt:vector size="52" baseType="lpstr">
      <vt:lpstr>等线</vt:lpstr>
      <vt:lpstr>Microsoft YaHei</vt:lpstr>
      <vt:lpstr>Microsoft YaHei Light</vt:lpstr>
      <vt:lpstr>Arial</vt:lpstr>
      <vt:lpstr>Cambria Math</vt:lpstr>
      <vt:lpstr>Corbel</vt:lpstr>
      <vt:lpstr>Wingdings 2</vt:lpstr>
      <vt:lpstr>框架</vt:lpstr>
      <vt:lpstr>热点话题发现 A组</vt:lpstr>
      <vt:lpstr>内容 + 分工</vt:lpstr>
      <vt:lpstr>概念引入</vt:lpstr>
      <vt:lpstr>背景</vt:lpstr>
      <vt:lpstr>热点话题发现</vt:lpstr>
      <vt:lpstr>热点</vt:lpstr>
      <vt:lpstr>热点</vt:lpstr>
      <vt:lpstr>话题发现 话题检测与跟踪</vt:lpstr>
      <vt:lpstr>定义</vt:lpstr>
      <vt:lpstr>意义</vt:lpstr>
      <vt:lpstr>任务划分</vt:lpstr>
      <vt:lpstr>任务划分</vt:lpstr>
      <vt:lpstr>面向未知话题的检测任务</vt:lpstr>
      <vt:lpstr>面向已知话题的跟踪任务</vt:lpstr>
      <vt:lpstr>话题 检测 + 追踪</vt:lpstr>
      <vt:lpstr>面向新闻报道的切分任务</vt:lpstr>
      <vt:lpstr>面向未知话题首次相关报道的检测任务</vt:lpstr>
      <vt:lpstr>新闻报道相关性检测任务</vt:lpstr>
      <vt:lpstr>相关技术</vt:lpstr>
      <vt:lpstr>相关技术</vt:lpstr>
      <vt:lpstr>中文分词</vt:lpstr>
      <vt:lpstr>中文分词</vt:lpstr>
      <vt:lpstr>文本建模</vt:lpstr>
      <vt:lpstr>文本建模 pLSA</vt:lpstr>
      <vt:lpstr>文本建模</vt:lpstr>
      <vt:lpstr>文本建模</vt:lpstr>
      <vt:lpstr>文本建模 LDA</vt:lpstr>
      <vt:lpstr>文本建模 LDA</vt:lpstr>
      <vt:lpstr>文本建模</vt:lpstr>
      <vt:lpstr>文本建模</vt:lpstr>
      <vt:lpstr>文本建模 共轭分布</vt:lpstr>
      <vt:lpstr>文本建模 共轭分布</vt:lpstr>
      <vt:lpstr>文本建模 LDA主题模型</vt:lpstr>
      <vt:lpstr>话题发现</vt:lpstr>
      <vt:lpstr>聚类 K-Means</vt:lpstr>
      <vt:lpstr>应用领域</vt:lpstr>
      <vt:lpstr>微博热搜 热点话题最让人熟知的应用就是热搜，足不出户，便可知天下事</vt:lpstr>
      <vt:lpstr>考试题目 热点话题的出现，为我国的教育事业做出了巨大的贡献，成为考试命题的重要参考</vt:lpstr>
      <vt:lpstr>考试题目 热点话题的出现，为我国的教育事业做出了巨大的贡献，成为考试命题的重要参考</vt:lpstr>
      <vt:lpstr>食品安全 随着我国社会主义市场经济的不断发展，食品安全逐渐成为受关注的焦点，食品的种类越来越丰富，新的食品安全问题不断地涌现，严重危害人民群众的身体健康。食品质量安全关系到全人民群众的身体健康，生命安全及社会经济。</vt:lpstr>
      <vt:lpstr>食品安全 准确掌握互联网上食品安全相关的热点词，有助于提高发现网络舆情的速度，对于食品安全监管部门及时做出应对措施，保证食品质量有着十分重大的意义。</vt:lpstr>
      <vt:lpstr>舆情监测 热点发现有助于政府了解舆情，监督秩序 </vt:lpstr>
      <vt:lpstr>舆情监测 http://yq.linkip.cn/user/hotword.do</vt:lpstr>
      <vt:lpstr>感谢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热点话题发现 A组</dc:title>
  <dc:creator>刘 子宇</dc:creator>
  <cp:lastModifiedBy>刘 子宇</cp:lastModifiedBy>
  <cp:revision>12</cp:revision>
  <cp:lastPrinted>2018-11-15T04:57:45Z</cp:lastPrinted>
  <dcterms:created xsi:type="dcterms:W3CDTF">2018-11-15T04:47:32Z</dcterms:created>
  <dcterms:modified xsi:type="dcterms:W3CDTF">2018-11-16T12:42:37Z</dcterms:modified>
</cp:coreProperties>
</file>